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Chewy" panose="020B0604020202020204" charset="0"/>
      <p:regular r:id="rId39"/>
    </p:embeddedFont>
    <p:embeddedFont>
      <p:font typeface="Glacial Indifference" panose="020B0604020202020204" charset="0"/>
      <p:regular r:id="rId40"/>
    </p:embeddedFont>
    <p:embeddedFont>
      <p:font typeface="Glacial Indifference Bold" panose="020B0604020202020204" charset="0"/>
      <p:regular r:id="rId41"/>
    </p:embeddedFont>
    <p:embeddedFont>
      <p:font typeface="Granaina" panose="020B0604020202020204" charset="0"/>
      <p:regular r:id="rId42"/>
    </p:embeddedFont>
    <p:embeddedFont>
      <p:font typeface="Lilita One" panose="020B0604020202020204" charset="0"/>
      <p:regular r:id="rId43"/>
    </p:embeddedFont>
    <p:embeddedFont>
      <p:font typeface="Moontime" panose="020B0604020202020204" charset="0"/>
      <p:regular r:id="rId44"/>
    </p:embeddedFont>
    <p:embeddedFont>
      <p:font typeface="Open Sans Light" panose="020B0604020202020204" charset="0"/>
      <p:regular r:id="rId45"/>
    </p:embeddedFont>
    <p:embeddedFont>
      <p:font typeface="Open Sans Light Bold" panose="020B0604020202020204" charset="0"/>
      <p:regular r:id="rId46"/>
    </p:embeddedFont>
    <p:embeddedFont>
      <p:font typeface="TT Chocolates" panose="020B0604020202020204" charset="0"/>
      <p:regular r:id="rId47"/>
    </p:embeddedFont>
    <p:embeddedFont>
      <p:font typeface="TT Chocolates 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sv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sv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1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svg"/><Relationship Id="rId7" Type="http://schemas.openxmlformats.org/officeDocument/2006/relationships/image" Target="../media/image112.sv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s>
</file>

<file path=ppt/slides/_rels/slide13.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15.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6.xml.rels><?xml version="1.0" encoding="UTF-8" standalone="yes"?>
<Relationships xmlns="http://schemas.openxmlformats.org/package/2006/relationships"><Relationship Id="rId3" Type="http://schemas.openxmlformats.org/officeDocument/2006/relationships/image" Target="../media/image132.sv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svg"/><Relationship Id="rId4" Type="http://schemas.openxmlformats.org/officeDocument/2006/relationships/image" Target="../media/image133.png"/></Relationships>
</file>

<file path=ppt/slides/_rels/slide1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87.svg"/><Relationship Id="rId4" Type="http://schemas.openxmlformats.org/officeDocument/2006/relationships/image" Target="../media/image86.png"/></Relationships>
</file>

<file path=ppt/slides/_rels/slide1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1.svg"/><Relationship Id="rId7" Type="http://schemas.openxmlformats.org/officeDocument/2006/relationships/image" Target="../media/image143.sv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32.svg"/><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image" Target="../media/image1.jpeg"/><Relationship Id="rId16" Type="http://schemas.openxmlformats.org/officeDocument/2006/relationships/image" Target="../media/image41.svg"/><Relationship Id="rId20"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49.sv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svg"/><Relationship Id="rId19" Type="http://schemas.openxmlformats.org/officeDocument/2006/relationships/image" Target="../media/image44.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s>
</file>

<file path=ppt/slides/_rels/slide2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8.svg"/><Relationship Id="rId7" Type="http://schemas.openxmlformats.org/officeDocument/2006/relationships/image" Target="../media/image150.sv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32.svg"/><Relationship Id="rId10" Type="http://schemas.openxmlformats.org/officeDocument/2006/relationships/image" Target="../media/image153.png"/><Relationship Id="rId4" Type="http://schemas.openxmlformats.org/officeDocument/2006/relationships/image" Target="../media/image131.png"/><Relationship Id="rId9" Type="http://schemas.openxmlformats.org/officeDocument/2006/relationships/image" Target="../media/image152.png"/></Relationships>
</file>

<file path=ppt/slides/_rels/slide2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2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2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3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9.svg"/><Relationship Id="rId7" Type="http://schemas.openxmlformats.org/officeDocument/2006/relationships/image" Target="../media/image150.svg"/><Relationship Id="rId12" Type="http://schemas.openxmlformats.org/officeDocument/2006/relationships/image" Target="../media/image184.jpeg"/><Relationship Id="rId2" Type="http://schemas.openxmlformats.org/officeDocument/2006/relationships/image" Target="../media/image178.png"/><Relationship Id="rId1" Type="http://schemas.openxmlformats.org/officeDocument/2006/relationships/slideLayout" Target="../slideLayouts/slideLayout7.xml"/><Relationship Id="rId6" Type="http://schemas.openxmlformats.org/officeDocument/2006/relationships/image" Target="../media/image149.png"/><Relationship Id="rId11" Type="http://schemas.openxmlformats.org/officeDocument/2006/relationships/image" Target="../media/image183.svg"/><Relationship Id="rId5" Type="http://schemas.openxmlformats.org/officeDocument/2006/relationships/image" Target="../media/image132.svg"/><Relationship Id="rId10" Type="http://schemas.openxmlformats.org/officeDocument/2006/relationships/image" Target="../media/image182.png"/><Relationship Id="rId4" Type="http://schemas.openxmlformats.org/officeDocument/2006/relationships/image" Target="../media/image131.png"/><Relationship Id="rId9" Type="http://schemas.openxmlformats.org/officeDocument/2006/relationships/image" Target="../media/image181.svg"/></Relationships>
</file>

<file path=ppt/slides/_rels/slide33.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6.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18" Type="http://schemas.openxmlformats.org/officeDocument/2006/relationships/image" Target="../media/image80.sv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svg"/><Relationship Id="rId17" Type="http://schemas.openxmlformats.org/officeDocument/2006/relationships/image" Target="../media/image79.png"/><Relationship Id="rId2" Type="http://schemas.openxmlformats.org/officeDocument/2006/relationships/image" Target="../media/image1.jpeg"/><Relationship Id="rId16" Type="http://schemas.openxmlformats.org/officeDocument/2006/relationships/image" Target="../media/image78.svg"/><Relationship Id="rId20" Type="http://schemas.openxmlformats.org/officeDocument/2006/relationships/image" Target="../media/image82.sv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svg"/><Relationship Id="rId19" Type="http://schemas.openxmlformats.org/officeDocument/2006/relationships/image" Target="../media/image81.pn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svg"/></Relationships>
</file>

<file path=ppt/slides/_rels/slide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sv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sv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31506"/>
          <a:stretch>
            <a:fillRect/>
          </a:stretch>
        </p:blipFill>
        <p:spPr>
          <a:xfrm>
            <a:off x="0" y="0"/>
            <a:ext cx="18288000" cy="10287000"/>
          </a:xfrm>
          <a:prstGeom prst="rect">
            <a:avLst/>
          </a:prstGeom>
        </p:spPr>
      </p:pic>
      <p:sp>
        <p:nvSpPr>
          <p:cNvPr id="3" name="Freeform 3"/>
          <p:cNvSpPr/>
          <p:nvPr/>
        </p:nvSpPr>
        <p:spPr>
          <a:xfrm rot="1115945">
            <a:off x="4478151" y="7822561"/>
            <a:ext cx="945472" cy="548964"/>
          </a:xfrm>
          <a:custGeom>
            <a:avLst/>
            <a:gdLst/>
            <a:ahLst/>
            <a:cxnLst/>
            <a:rect l="l" t="t" r="r" b="b"/>
            <a:pathLst>
              <a:path w="945472" h="548964">
                <a:moveTo>
                  <a:pt x="0" y="0"/>
                </a:moveTo>
                <a:lnTo>
                  <a:pt x="945472" y="0"/>
                </a:lnTo>
                <a:lnTo>
                  <a:pt x="945472" y="548965"/>
                </a:lnTo>
                <a:lnTo>
                  <a:pt x="0" y="5489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53252">
            <a:off x="11864502" y="1914369"/>
            <a:ext cx="946582" cy="550069"/>
          </a:xfrm>
          <a:custGeom>
            <a:avLst/>
            <a:gdLst/>
            <a:ahLst/>
            <a:cxnLst/>
            <a:rect l="l" t="t" r="r" b="b"/>
            <a:pathLst>
              <a:path w="946582" h="550069">
                <a:moveTo>
                  <a:pt x="0" y="0"/>
                </a:moveTo>
                <a:lnTo>
                  <a:pt x="946582" y="0"/>
                </a:lnTo>
                <a:lnTo>
                  <a:pt x="946582" y="550070"/>
                </a:lnTo>
                <a:lnTo>
                  <a:pt x="0" y="5500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649306" y="2756346"/>
            <a:ext cx="12989388" cy="5358123"/>
          </a:xfrm>
          <a:custGeom>
            <a:avLst/>
            <a:gdLst/>
            <a:ahLst/>
            <a:cxnLst/>
            <a:rect l="l" t="t" r="r" b="b"/>
            <a:pathLst>
              <a:path w="12989388" h="5358123">
                <a:moveTo>
                  <a:pt x="0" y="0"/>
                </a:moveTo>
                <a:lnTo>
                  <a:pt x="12989388" y="0"/>
                </a:lnTo>
                <a:lnTo>
                  <a:pt x="12989388" y="5358123"/>
                </a:lnTo>
                <a:lnTo>
                  <a:pt x="0" y="53581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318438">
            <a:off x="-1972193" y="6926418"/>
            <a:ext cx="4515107" cy="4663764"/>
          </a:xfrm>
          <a:custGeom>
            <a:avLst/>
            <a:gdLst/>
            <a:ahLst/>
            <a:cxnLst/>
            <a:rect l="l" t="t" r="r" b="b"/>
            <a:pathLst>
              <a:path w="4515107" h="4663764">
                <a:moveTo>
                  <a:pt x="0" y="0"/>
                </a:moveTo>
                <a:lnTo>
                  <a:pt x="4515107" y="0"/>
                </a:lnTo>
                <a:lnTo>
                  <a:pt x="4515107" y="4663764"/>
                </a:lnTo>
                <a:lnTo>
                  <a:pt x="0" y="46637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3637668" flipV="1">
            <a:off x="14113176" y="-2752173"/>
            <a:ext cx="5579783" cy="5763495"/>
          </a:xfrm>
          <a:custGeom>
            <a:avLst/>
            <a:gdLst/>
            <a:ahLst/>
            <a:cxnLst/>
            <a:rect l="l" t="t" r="r" b="b"/>
            <a:pathLst>
              <a:path w="5579783" h="5763495">
                <a:moveTo>
                  <a:pt x="0" y="5763494"/>
                </a:moveTo>
                <a:lnTo>
                  <a:pt x="5579783" y="5763494"/>
                </a:lnTo>
                <a:lnTo>
                  <a:pt x="5579783" y="0"/>
                </a:lnTo>
                <a:lnTo>
                  <a:pt x="0" y="0"/>
                </a:lnTo>
                <a:lnTo>
                  <a:pt x="0" y="5763494"/>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2428224">
            <a:off x="13454562" y="8755430"/>
            <a:ext cx="7315200" cy="2261062"/>
          </a:xfrm>
          <a:custGeom>
            <a:avLst/>
            <a:gdLst/>
            <a:ahLst/>
            <a:cxnLst/>
            <a:rect l="l" t="t" r="r" b="b"/>
            <a:pathLst>
              <a:path w="7315200" h="2261062">
                <a:moveTo>
                  <a:pt x="0" y="0"/>
                </a:moveTo>
                <a:lnTo>
                  <a:pt x="7315200" y="0"/>
                </a:lnTo>
                <a:lnTo>
                  <a:pt x="7315200" y="2261062"/>
                </a:lnTo>
                <a:lnTo>
                  <a:pt x="0" y="22610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2700000" flipH="1">
            <a:off x="-714699" y="-1806233"/>
            <a:ext cx="2843287" cy="4902219"/>
          </a:xfrm>
          <a:custGeom>
            <a:avLst/>
            <a:gdLst/>
            <a:ahLst/>
            <a:cxnLst/>
            <a:rect l="l" t="t" r="r" b="b"/>
            <a:pathLst>
              <a:path w="2843287" h="4902219">
                <a:moveTo>
                  <a:pt x="2843287" y="0"/>
                </a:moveTo>
                <a:lnTo>
                  <a:pt x="0" y="0"/>
                </a:lnTo>
                <a:lnTo>
                  <a:pt x="0" y="4902219"/>
                </a:lnTo>
                <a:lnTo>
                  <a:pt x="2843287" y="4902219"/>
                </a:lnTo>
                <a:lnTo>
                  <a:pt x="2843287"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6120765" y="644877"/>
            <a:ext cx="710073" cy="767646"/>
          </a:xfrm>
          <a:custGeom>
            <a:avLst/>
            <a:gdLst/>
            <a:ahLst/>
            <a:cxnLst/>
            <a:rect l="l" t="t" r="r" b="b"/>
            <a:pathLst>
              <a:path w="710073" h="767646">
                <a:moveTo>
                  <a:pt x="0" y="0"/>
                </a:moveTo>
                <a:lnTo>
                  <a:pt x="710073" y="0"/>
                </a:lnTo>
                <a:lnTo>
                  <a:pt x="710073" y="767646"/>
                </a:lnTo>
                <a:lnTo>
                  <a:pt x="0" y="7676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10149840" y="9336997"/>
            <a:ext cx="548964" cy="548964"/>
          </a:xfrm>
          <a:custGeom>
            <a:avLst/>
            <a:gdLst/>
            <a:ahLst/>
            <a:cxnLst/>
            <a:rect l="l" t="t" r="r" b="b"/>
            <a:pathLst>
              <a:path w="548964" h="548964">
                <a:moveTo>
                  <a:pt x="0" y="0"/>
                </a:moveTo>
                <a:lnTo>
                  <a:pt x="548964" y="0"/>
                </a:lnTo>
                <a:lnTo>
                  <a:pt x="548964" y="548964"/>
                </a:lnTo>
                <a:lnTo>
                  <a:pt x="0" y="54896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rot="-3571132">
            <a:off x="551080" y="3479329"/>
            <a:ext cx="955240" cy="989886"/>
          </a:xfrm>
          <a:custGeom>
            <a:avLst/>
            <a:gdLst/>
            <a:ahLst/>
            <a:cxnLst/>
            <a:rect l="l" t="t" r="r" b="b"/>
            <a:pathLst>
              <a:path w="955240" h="989886">
                <a:moveTo>
                  <a:pt x="0" y="0"/>
                </a:moveTo>
                <a:lnTo>
                  <a:pt x="955240" y="0"/>
                </a:lnTo>
                <a:lnTo>
                  <a:pt x="955240" y="989887"/>
                </a:lnTo>
                <a:lnTo>
                  <a:pt x="0" y="98988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1401982">
            <a:off x="16944469" y="5376713"/>
            <a:ext cx="629662" cy="749598"/>
          </a:xfrm>
          <a:custGeom>
            <a:avLst/>
            <a:gdLst/>
            <a:ahLst/>
            <a:cxnLst/>
            <a:rect l="l" t="t" r="r" b="b"/>
            <a:pathLst>
              <a:path w="629662" h="749598">
                <a:moveTo>
                  <a:pt x="0" y="0"/>
                </a:moveTo>
                <a:lnTo>
                  <a:pt x="629662" y="0"/>
                </a:lnTo>
                <a:lnTo>
                  <a:pt x="629662" y="749598"/>
                </a:lnTo>
                <a:lnTo>
                  <a:pt x="0" y="74959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a:off x="13935008" y="6075756"/>
            <a:ext cx="4420195" cy="4114800"/>
          </a:xfrm>
          <a:custGeom>
            <a:avLst/>
            <a:gdLst/>
            <a:ahLst/>
            <a:cxnLst/>
            <a:rect l="l" t="t" r="r" b="b"/>
            <a:pathLst>
              <a:path w="4420195" h="4114800">
                <a:moveTo>
                  <a:pt x="0" y="0"/>
                </a:moveTo>
                <a:lnTo>
                  <a:pt x="4420196" y="0"/>
                </a:lnTo>
                <a:lnTo>
                  <a:pt x="4420196"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a:off x="-324497" y="6132251"/>
            <a:ext cx="4770783" cy="4114800"/>
          </a:xfrm>
          <a:custGeom>
            <a:avLst/>
            <a:gdLst/>
            <a:ahLst/>
            <a:cxnLst/>
            <a:rect l="l" t="t" r="r" b="b"/>
            <a:pathLst>
              <a:path w="4770783" h="4114800">
                <a:moveTo>
                  <a:pt x="0" y="0"/>
                </a:moveTo>
                <a:lnTo>
                  <a:pt x="4770783" y="0"/>
                </a:lnTo>
                <a:lnTo>
                  <a:pt x="4770783" y="4114800"/>
                </a:lnTo>
                <a:lnTo>
                  <a:pt x="0" y="411480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TextBox 16"/>
          <p:cNvSpPr txBox="1"/>
          <p:nvPr/>
        </p:nvSpPr>
        <p:spPr>
          <a:xfrm>
            <a:off x="3660430" y="3917810"/>
            <a:ext cx="10967140" cy="3086212"/>
          </a:xfrm>
          <a:prstGeom prst="rect">
            <a:avLst/>
          </a:prstGeom>
        </p:spPr>
        <p:txBody>
          <a:bodyPr lIns="0" tIns="0" rIns="0" bIns="0" rtlCol="0" anchor="t">
            <a:spAutoFit/>
          </a:bodyPr>
          <a:lstStyle/>
          <a:p>
            <a:pPr algn="ctr">
              <a:lnSpc>
                <a:spcPts val="8147"/>
              </a:lnSpc>
            </a:pPr>
            <a:r>
              <a:rPr lang="en-US" sz="5819" spc="779">
                <a:solidFill>
                  <a:srgbClr val="000000"/>
                </a:solidFill>
                <a:latin typeface="Chewy"/>
              </a:rPr>
              <a:t>Multivariate Regression For Movie  Revenue Prediction</a:t>
            </a:r>
          </a:p>
          <a:p>
            <a:pPr algn="ctr">
              <a:lnSpc>
                <a:spcPts val="8147"/>
              </a:lnSpc>
            </a:pPr>
            <a:endParaRPr lang="en-US" sz="5819" spc="779">
              <a:solidFill>
                <a:srgbClr val="000000"/>
              </a:solidFill>
              <a:latin typeface="Chewy"/>
            </a:endParaRPr>
          </a:p>
        </p:txBody>
      </p:sp>
      <p:sp>
        <p:nvSpPr>
          <p:cNvPr id="17" name="TextBox 17"/>
          <p:cNvSpPr txBox="1"/>
          <p:nvPr/>
        </p:nvSpPr>
        <p:spPr>
          <a:xfrm>
            <a:off x="2649306" y="8047794"/>
            <a:ext cx="12989388"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Glacial Indifference"/>
              </a:rPr>
              <a:t>Multivariate Regression For Movie Revenue Prediction</a:t>
            </a:r>
          </a:p>
        </p:txBody>
      </p:sp>
      <p:sp>
        <p:nvSpPr>
          <p:cNvPr id="18" name="TextBox 18"/>
          <p:cNvSpPr txBox="1"/>
          <p:nvPr/>
        </p:nvSpPr>
        <p:spPr>
          <a:xfrm>
            <a:off x="2649306" y="1345848"/>
            <a:ext cx="11215926" cy="1162861"/>
          </a:xfrm>
          <a:prstGeom prst="rect">
            <a:avLst/>
          </a:prstGeom>
        </p:spPr>
        <p:txBody>
          <a:bodyPr lIns="0" tIns="0" rIns="0" bIns="0" rtlCol="0" anchor="t">
            <a:spAutoFit/>
          </a:bodyPr>
          <a:lstStyle/>
          <a:p>
            <a:pPr algn="ctr">
              <a:lnSpc>
                <a:spcPts val="4680"/>
              </a:lnSpc>
            </a:pPr>
            <a:r>
              <a:rPr lang="en-US" sz="3343">
                <a:solidFill>
                  <a:srgbClr val="000000"/>
                </a:solidFill>
                <a:latin typeface="Open Sans Light Bold"/>
              </a:rPr>
              <a:t>Project: RA014:</a:t>
            </a:r>
          </a:p>
          <a:p>
            <a:pPr algn="ctr">
              <a:lnSpc>
                <a:spcPts val="4680"/>
              </a:lnSpc>
              <a:spcBef>
                <a:spcPct val="0"/>
              </a:spcBef>
            </a:pPr>
            <a:r>
              <a:rPr lang="en-US" sz="3343">
                <a:solidFill>
                  <a:srgbClr val="000000"/>
                </a:solidFill>
                <a:latin typeface="Open Sans Light Bold"/>
              </a:rPr>
              <a:t>Group 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3672163" y="2292579"/>
            <a:ext cx="7475484" cy="5701842"/>
          </a:xfrm>
          <a:custGeom>
            <a:avLst/>
            <a:gdLst/>
            <a:ahLst/>
            <a:cxnLst/>
            <a:rect l="l" t="t" r="r" b="b"/>
            <a:pathLst>
              <a:path w="7475484" h="5701842">
                <a:moveTo>
                  <a:pt x="0" y="0"/>
                </a:moveTo>
                <a:lnTo>
                  <a:pt x="7475484" y="0"/>
                </a:lnTo>
                <a:lnTo>
                  <a:pt x="7475484" y="5701842"/>
                </a:lnTo>
                <a:lnTo>
                  <a:pt x="0" y="5701842"/>
                </a:lnTo>
                <a:lnTo>
                  <a:pt x="0" y="0"/>
                </a:lnTo>
                <a:close/>
              </a:path>
            </a:pathLst>
          </a:custGeom>
          <a:blipFill>
            <a:blip r:embed="rId2"/>
            <a:stretch>
              <a:fillRect/>
            </a:stretch>
          </a:blipFill>
        </p:spPr>
      </p:sp>
      <p:sp>
        <p:nvSpPr>
          <p:cNvPr id="3" name="TextBox 3"/>
          <p:cNvSpPr txBox="1"/>
          <p:nvPr/>
        </p:nvSpPr>
        <p:spPr>
          <a:xfrm>
            <a:off x="1524000" y="677987"/>
            <a:ext cx="9410919" cy="807913"/>
          </a:xfrm>
          <a:prstGeom prst="rect">
            <a:avLst/>
          </a:prstGeom>
        </p:spPr>
        <p:txBody>
          <a:bodyPr wrap="square" lIns="0" tIns="0" rIns="0" bIns="0" rtlCol="0" anchor="t">
            <a:spAutoFit/>
          </a:bodyPr>
          <a:lstStyle/>
          <a:p>
            <a:pPr algn="ctr">
              <a:lnSpc>
                <a:spcPts val="6339"/>
              </a:lnSpc>
              <a:spcBef>
                <a:spcPct val="0"/>
              </a:spcBef>
            </a:pPr>
            <a:r>
              <a:rPr lang="en-US" sz="11500" b="1" dirty="0">
                <a:solidFill>
                  <a:srgbClr val="000000"/>
                </a:solidFill>
                <a:latin typeface="Granaina"/>
              </a:rPr>
              <a:t>Duplicates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207818" y="-299744"/>
            <a:ext cx="9646163" cy="11122410"/>
          </a:xfrm>
          <a:custGeom>
            <a:avLst/>
            <a:gdLst/>
            <a:ahLst/>
            <a:cxnLst/>
            <a:rect l="l" t="t" r="r" b="b"/>
            <a:pathLst>
              <a:path w="9646163" h="11122410">
                <a:moveTo>
                  <a:pt x="0" y="0"/>
                </a:moveTo>
                <a:lnTo>
                  <a:pt x="9646163" y="0"/>
                </a:lnTo>
                <a:lnTo>
                  <a:pt x="9646163" y="11122410"/>
                </a:lnTo>
                <a:lnTo>
                  <a:pt x="0" y="111224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278154"/>
            <a:ext cx="4983217" cy="7786277"/>
          </a:xfrm>
          <a:custGeom>
            <a:avLst/>
            <a:gdLst/>
            <a:ahLst/>
            <a:cxnLst/>
            <a:rect l="l" t="t" r="r" b="b"/>
            <a:pathLst>
              <a:path w="4983217" h="7786277">
                <a:moveTo>
                  <a:pt x="0" y="0"/>
                </a:moveTo>
                <a:lnTo>
                  <a:pt x="4983217" y="0"/>
                </a:lnTo>
                <a:lnTo>
                  <a:pt x="4983217" y="7786277"/>
                </a:lnTo>
                <a:lnTo>
                  <a:pt x="0" y="77862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534989" y="5143500"/>
            <a:ext cx="4938122" cy="4189081"/>
          </a:xfrm>
          <a:custGeom>
            <a:avLst/>
            <a:gdLst/>
            <a:ahLst/>
            <a:cxnLst/>
            <a:rect l="l" t="t" r="r" b="b"/>
            <a:pathLst>
              <a:path w="4938122" h="4189081">
                <a:moveTo>
                  <a:pt x="0" y="0"/>
                </a:moveTo>
                <a:lnTo>
                  <a:pt x="4938122" y="0"/>
                </a:lnTo>
                <a:lnTo>
                  <a:pt x="4938122" y="4189081"/>
                </a:lnTo>
                <a:lnTo>
                  <a:pt x="0" y="4189081"/>
                </a:lnTo>
                <a:lnTo>
                  <a:pt x="0" y="0"/>
                </a:lnTo>
                <a:close/>
              </a:path>
            </a:pathLst>
          </a:custGeom>
          <a:blipFill>
            <a:blip r:embed="rId6"/>
            <a:stretch>
              <a:fillRect/>
            </a:stretch>
          </a:blipFill>
        </p:spPr>
      </p:sp>
      <p:sp>
        <p:nvSpPr>
          <p:cNvPr id="5" name="Freeform 5"/>
          <p:cNvSpPr/>
          <p:nvPr/>
        </p:nvSpPr>
        <p:spPr>
          <a:xfrm>
            <a:off x="9473111" y="5116089"/>
            <a:ext cx="4970435" cy="4216492"/>
          </a:xfrm>
          <a:custGeom>
            <a:avLst/>
            <a:gdLst/>
            <a:ahLst/>
            <a:cxnLst/>
            <a:rect l="l" t="t" r="r" b="b"/>
            <a:pathLst>
              <a:path w="4970435" h="4216492">
                <a:moveTo>
                  <a:pt x="0" y="0"/>
                </a:moveTo>
                <a:lnTo>
                  <a:pt x="4970435" y="0"/>
                </a:lnTo>
                <a:lnTo>
                  <a:pt x="4970435" y="4216492"/>
                </a:lnTo>
                <a:lnTo>
                  <a:pt x="0" y="4216492"/>
                </a:lnTo>
                <a:lnTo>
                  <a:pt x="0" y="0"/>
                </a:lnTo>
                <a:close/>
              </a:path>
            </a:pathLst>
          </a:custGeom>
          <a:blipFill>
            <a:blip r:embed="rId7"/>
            <a:stretch>
              <a:fillRect/>
            </a:stretch>
          </a:blipFill>
        </p:spPr>
      </p:sp>
      <p:sp>
        <p:nvSpPr>
          <p:cNvPr id="6" name="Freeform 6"/>
          <p:cNvSpPr/>
          <p:nvPr/>
        </p:nvSpPr>
        <p:spPr>
          <a:xfrm>
            <a:off x="4615263" y="1028700"/>
            <a:ext cx="4857848" cy="4052680"/>
          </a:xfrm>
          <a:custGeom>
            <a:avLst/>
            <a:gdLst/>
            <a:ahLst/>
            <a:cxnLst/>
            <a:rect l="l" t="t" r="r" b="b"/>
            <a:pathLst>
              <a:path w="4857848" h="4052680">
                <a:moveTo>
                  <a:pt x="0" y="0"/>
                </a:moveTo>
                <a:lnTo>
                  <a:pt x="4857848" y="0"/>
                </a:lnTo>
                <a:lnTo>
                  <a:pt x="4857848" y="4052680"/>
                </a:lnTo>
                <a:lnTo>
                  <a:pt x="0" y="4052680"/>
                </a:lnTo>
                <a:lnTo>
                  <a:pt x="0" y="0"/>
                </a:lnTo>
                <a:close/>
              </a:path>
            </a:pathLst>
          </a:custGeom>
          <a:blipFill>
            <a:blip r:embed="rId8"/>
            <a:stretch>
              <a:fillRect/>
            </a:stretch>
          </a:blipFill>
        </p:spPr>
      </p:sp>
      <p:sp>
        <p:nvSpPr>
          <p:cNvPr id="7" name="Freeform 7"/>
          <p:cNvSpPr/>
          <p:nvPr/>
        </p:nvSpPr>
        <p:spPr>
          <a:xfrm>
            <a:off x="9549205" y="991559"/>
            <a:ext cx="4894341" cy="4151941"/>
          </a:xfrm>
          <a:custGeom>
            <a:avLst/>
            <a:gdLst/>
            <a:ahLst/>
            <a:cxnLst/>
            <a:rect l="l" t="t" r="r" b="b"/>
            <a:pathLst>
              <a:path w="4894341" h="4151941">
                <a:moveTo>
                  <a:pt x="0" y="0"/>
                </a:moveTo>
                <a:lnTo>
                  <a:pt x="4894341" y="0"/>
                </a:lnTo>
                <a:lnTo>
                  <a:pt x="4894341" y="4151941"/>
                </a:lnTo>
                <a:lnTo>
                  <a:pt x="0" y="4151941"/>
                </a:lnTo>
                <a:lnTo>
                  <a:pt x="0" y="0"/>
                </a:lnTo>
                <a:close/>
              </a:path>
            </a:pathLst>
          </a:custGeom>
          <a:blipFill>
            <a:blip r:embed="rId9"/>
            <a:stretch>
              <a:fillRect/>
            </a:stretch>
          </a:blipFill>
        </p:spPr>
      </p:sp>
      <p:sp>
        <p:nvSpPr>
          <p:cNvPr id="8" name="Freeform 8"/>
          <p:cNvSpPr/>
          <p:nvPr/>
        </p:nvSpPr>
        <p:spPr>
          <a:xfrm>
            <a:off x="13669164" y="4267832"/>
            <a:ext cx="4394352" cy="3727793"/>
          </a:xfrm>
          <a:custGeom>
            <a:avLst/>
            <a:gdLst/>
            <a:ahLst/>
            <a:cxnLst/>
            <a:rect l="l" t="t" r="r" b="b"/>
            <a:pathLst>
              <a:path w="4394352" h="3727793">
                <a:moveTo>
                  <a:pt x="0" y="0"/>
                </a:moveTo>
                <a:lnTo>
                  <a:pt x="4394353" y="0"/>
                </a:lnTo>
                <a:lnTo>
                  <a:pt x="4394353" y="3727793"/>
                </a:lnTo>
                <a:lnTo>
                  <a:pt x="0" y="3727793"/>
                </a:lnTo>
                <a:lnTo>
                  <a:pt x="0" y="0"/>
                </a:lnTo>
                <a:close/>
              </a:path>
            </a:pathLst>
          </a:custGeom>
          <a:blipFill>
            <a:blip r:embed="rId10"/>
            <a:stretch>
              <a:fillRect/>
            </a:stretch>
          </a:blipFill>
        </p:spPr>
      </p:sp>
      <p:sp>
        <p:nvSpPr>
          <p:cNvPr id="9" name="TextBox 9"/>
          <p:cNvSpPr txBox="1"/>
          <p:nvPr/>
        </p:nvSpPr>
        <p:spPr>
          <a:xfrm>
            <a:off x="480936" y="2561542"/>
            <a:ext cx="4021345" cy="1706289"/>
          </a:xfrm>
          <a:prstGeom prst="rect">
            <a:avLst/>
          </a:prstGeom>
        </p:spPr>
        <p:txBody>
          <a:bodyPr lIns="0" tIns="0" rIns="0" bIns="0" rtlCol="0" anchor="t">
            <a:spAutoFit/>
          </a:bodyPr>
          <a:lstStyle/>
          <a:p>
            <a:pPr marL="0" lvl="0" indent="0" algn="ctr">
              <a:lnSpc>
                <a:spcPts val="12801"/>
              </a:lnSpc>
            </a:pPr>
            <a:r>
              <a:rPr lang="en-US" sz="12801">
                <a:solidFill>
                  <a:srgbClr val="CF8679"/>
                </a:solidFill>
                <a:latin typeface="Granaina"/>
              </a:rPr>
              <a:t>Outlier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8814153" y="0"/>
            <a:ext cx="11275311" cy="9040749"/>
          </a:xfrm>
          <a:custGeom>
            <a:avLst/>
            <a:gdLst/>
            <a:ahLst/>
            <a:cxnLst/>
            <a:rect l="l" t="t" r="r" b="b"/>
            <a:pathLst>
              <a:path w="11275311" h="9040749">
                <a:moveTo>
                  <a:pt x="0" y="0"/>
                </a:moveTo>
                <a:lnTo>
                  <a:pt x="11275310" y="0"/>
                </a:lnTo>
                <a:lnTo>
                  <a:pt x="11275310" y="9040749"/>
                </a:lnTo>
                <a:lnTo>
                  <a:pt x="0" y="9040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582301" y="-966055"/>
            <a:ext cx="2481996" cy="4375313"/>
          </a:xfrm>
          <a:custGeom>
            <a:avLst/>
            <a:gdLst/>
            <a:ahLst/>
            <a:cxnLst/>
            <a:rect l="l" t="t" r="r" b="b"/>
            <a:pathLst>
              <a:path w="2481996" h="4375313">
                <a:moveTo>
                  <a:pt x="0" y="0"/>
                </a:moveTo>
                <a:lnTo>
                  <a:pt x="2481996" y="0"/>
                </a:lnTo>
                <a:lnTo>
                  <a:pt x="2481996" y="4375313"/>
                </a:lnTo>
                <a:lnTo>
                  <a:pt x="0" y="4375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625442" y="4009676"/>
            <a:ext cx="3414658" cy="2923801"/>
          </a:xfrm>
          <a:custGeom>
            <a:avLst/>
            <a:gdLst/>
            <a:ahLst/>
            <a:cxnLst/>
            <a:rect l="l" t="t" r="r" b="b"/>
            <a:pathLst>
              <a:path w="3414658" h="2923801">
                <a:moveTo>
                  <a:pt x="0" y="0"/>
                </a:moveTo>
                <a:lnTo>
                  <a:pt x="3414658" y="0"/>
                </a:lnTo>
                <a:lnTo>
                  <a:pt x="3414658" y="2923801"/>
                </a:lnTo>
                <a:lnTo>
                  <a:pt x="0" y="29238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43019" y="2996345"/>
            <a:ext cx="9180280" cy="4454337"/>
          </a:xfrm>
          <a:custGeom>
            <a:avLst/>
            <a:gdLst/>
            <a:ahLst/>
            <a:cxnLst/>
            <a:rect l="l" t="t" r="r" b="b"/>
            <a:pathLst>
              <a:path w="9180280" h="4454337">
                <a:moveTo>
                  <a:pt x="0" y="0"/>
                </a:moveTo>
                <a:lnTo>
                  <a:pt x="9180280" y="0"/>
                </a:lnTo>
                <a:lnTo>
                  <a:pt x="9180280" y="4454337"/>
                </a:lnTo>
                <a:lnTo>
                  <a:pt x="0" y="4454337"/>
                </a:lnTo>
                <a:lnTo>
                  <a:pt x="0" y="0"/>
                </a:lnTo>
                <a:close/>
              </a:path>
            </a:pathLst>
          </a:custGeom>
          <a:blipFill>
            <a:blip r:embed="rId8"/>
            <a:stretch>
              <a:fillRect/>
            </a:stretch>
          </a:blipFill>
        </p:spPr>
      </p:sp>
      <p:grpSp>
        <p:nvGrpSpPr>
          <p:cNvPr id="6" name="Group 6"/>
          <p:cNvGrpSpPr/>
          <p:nvPr/>
        </p:nvGrpSpPr>
        <p:grpSpPr>
          <a:xfrm>
            <a:off x="215162" y="619936"/>
            <a:ext cx="6887381" cy="2130063"/>
            <a:chOff x="0" y="0"/>
            <a:chExt cx="9183175" cy="2840085"/>
          </a:xfrm>
        </p:grpSpPr>
        <p:sp>
          <p:nvSpPr>
            <p:cNvPr id="7" name="TextBox 7"/>
            <p:cNvSpPr txBox="1"/>
            <p:nvPr/>
          </p:nvSpPr>
          <p:spPr>
            <a:xfrm>
              <a:off x="0" y="161925"/>
              <a:ext cx="9183175" cy="1666875"/>
            </a:xfrm>
            <a:prstGeom prst="rect">
              <a:avLst/>
            </a:prstGeom>
          </p:spPr>
          <p:txBody>
            <a:bodyPr lIns="0" tIns="0" rIns="0" bIns="0" rtlCol="0" anchor="t">
              <a:spAutoFit/>
            </a:bodyPr>
            <a:lstStyle/>
            <a:p>
              <a:pPr marL="0" lvl="0" indent="0">
                <a:lnSpc>
                  <a:spcPts val="9000"/>
                </a:lnSpc>
              </a:pPr>
              <a:r>
                <a:rPr lang="en-US" sz="9000">
                  <a:solidFill>
                    <a:srgbClr val="FFF3EB"/>
                  </a:solidFill>
                  <a:latin typeface="Granaina"/>
                </a:rPr>
                <a:t>number of outlier</a:t>
              </a:r>
            </a:p>
          </p:txBody>
        </p:sp>
        <p:sp>
          <p:nvSpPr>
            <p:cNvPr id="8" name="TextBox 8"/>
            <p:cNvSpPr txBox="1"/>
            <p:nvPr/>
          </p:nvSpPr>
          <p:spPr>
            <a:xfrm>
              <a:off x="0" y="2157671"/>
              <a:ext cx="9183175" cy="682413"/>
            </a:xfrm>
            <a:prstGeom prst="rect">
              <a:avLst/>
            </a:prstGeom>
          </p:spPr>
          <p:txBody>
            <a:bodyPr lIns="0" tIns="0" rIns="0" bIns="0" rtlCol="0" anchor="t">
              <a:spAutoFit/>
            </a:bodyPr>
            <a:lstStyle/>
            <a:p>
              <a:pPr marL="0" lvl="0" indent="0">
                <a:lnSpc>
                  <a:spcPts val="4159"/>
                </a:lnSpc>
                <a:spcBef>
                  <a:spcPct val="0"/>
                </a:spcBef>
              </a:pPr>
              <a:r>
                <a:rPr lang="en-US" sz="3199" u="none">
                  <a:solidFill>
                    <a:srgbClr val="FFF3EB"/>
                  </a:solidFill>
                  <a:latin typeface="TT Chocolates"/>
                </a:rPr>
                <a:t>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flipH="1">
            <a:off x="-1352974" y="702285"/>
            <a:ext cx="7574172" cy="8305906"/>
          </a:xfrm>
          <a:custGeom>
            <a:avLst/>
            <a:gdLst/>
            <a:ahLst/>
            <a:cxnLst/>
            <a:rect l="l" t="t" r="r" b="b"/>
            <a:pathLst>
              <a:path w="7574172" h="8305906">
                <a:moveTo>
                  <a:pt x="7574173" y="0"/>
                </a:moveTo>
                <a:lnTo>
                  <a:pt x="0" y="0"/>
                </a:lnTo>
                <a:lnTo>
                  <a:pt x="0" y="8305906"/>
                </a:lnTo>
                <a:lnTo>
                  <a:pt x="7574173" y="8305906"/>
                </a:lnTo>
                <a:lnTo>
                  <a:pt x="75741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310712" y="9621241"/>
            <a:ext cx="18957935" cy="0"/>
          </a:xfrm>
          <a:prstGeom prst="line">
            <a:avLst/>
          </a:prstGeom>
          <a:ln w="9525" cap="rnd">
            <a:solidFill>
              <a:srgbClr val="403533"/>
            </a:solidFill>
            <a:prstDash val="solid"/>
            <a:headEnd type="none" w="sm" len="sm"/>
            <a:tailEnd type="none" w="sm" len="sm"/>
          </a:ln>
        </p:spPr>
      </p:sp>
      <p:sp>
        <p:nvSpPr>
          <p:cNvPr id="4" name="Freeform 4"/>
          <p:cNvSpPr/>
          <p:nvPr/>
        </p:nvSpPr>
        <p:spPr>
          <a:xfrm>
            <a:off x="15353268" y="-289839"/>
            <a:ext cx="1968141" cy="3469479"/>
          </a:xfrm>
          <a:custGeom>
            <a:avLst/>
            <a:gdLst/>
            <a:ahLst/>
            <a:cxnLst/>
            <a:rect l="l" t="t" r="r" b="b"/>
            <a:pathLst>
              <a:path w="1968141" h="3469479">
                <a:moveTo>
                  <a:pt x="0" y="0"/>
                </a:moveTo>
                <a:lnTo>
                  <a:pt x="1968141" y="0"/>
                </a:lnTo>
                <a:lnTo>
                  <a:pt x="1968141" y="3469480"/>
                </a:lnTo>
                <a:lnTo>
                  <a:pt x="0" y="3469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38170" y="3971483"/>
            <a:ext cx="7524305" cy="2961695"/>
          </a:xfrm>
          <a:custGeom>
            <a:avLst/>
            <a:gdLst/>
            <a:ahLst/>
            <a:cxnLst/>
            <a:rect l="l" t="t" r="r" b="b"/>
            <a:pathLst>
              <a:path w="7524305" h="2961695">
                <a:moveTo>
                  <a:pt x="0" y="0"/>
                </a:moveTo>
                <a:lnTo>
                  <a:pt x="7524306" y="0"/>
                </a:lnTo>
                <a:lnTo>
                  <a:pt x="7524306" y="2961695"/>
                </a:lnTo>
                <a:lnTo>
                  <a:pt x="0" y="2961695"/>
                </a:lnTo>
                <a:lnTo>
                  <a:pt x="0" y="0"/>
                </a:lnTo>
                <a:close/>
              </a:path>
            </a:pathLst>
          </a:custGeom>
          <a:blipFill>
            <a:blip r:embed="rId6"/>
            <a:stretch>
              <a:fillRect/>
            </a:stretch>
          </a:blipFill>
        </p:spPr>
      </p:sp>
      <p:sp>
        <p:nvSpPr>
          <p:cNvPr id="6" name="Freeform 6"/>
          <p:cNvSpPr/>
          <p:nvPr/>
        </p:nvSpPr>
        <p:spPr>
          <a:xfrm>
            <a:off x="8528040" y="3971483"/>
            <a:ext cx="9161497" cy="4857914"/>
          </a:xfrm>
          <a:custGeom>
            <a:avLst/>
            <a:gdLst/>
            <a:ahLst/>
            <a:cxnLst/>
            <a:rect l="l" t="t" r="r" b="b"/>
            <a:pathLst>
              <a:path w="9161497" h="4857914">
                <a:moveTo>
                  <a:pt x="0" y="0"/>
                </a:moveTo>
                <a:lnTo>
                  <a:pt x="9161497" y="0"/>
                </a:lnTo>
                <a:lnTo>
                  <a:pt x="9161497" y="4857915"/>
                </a:lnTo>
                <a:lnTo>
                  <a:pt x="0" y="4857915"/>
                </a:lnTo>
                <a:lnTo>
                  <a:pt x="0" y="0"/>
                </a:lnTo>
                <a:close/>
              </a:path>
            </a:pathLst>
          </a:custGeom>
          <a:blipFill>
            <a:blip r:embed="rId7"/>
            <a:stretch>
              <a:fillRect b="-2073"/>
            </a:stretch>
          </a:blipFill>
        </p:spPr>
      </p:sp>
      <p:grpSp>
        <p:nvGrpSpPr>
          <p:cNvPr id="7" name="Group 7"/>
          <p:cNvGrpSpPr/>
          <p:nvPr/>
        </p:nvGrpSpPr>
        <p:grpSpPr>
          <a:xfrm>
            <a:off x="7082654" y="1028700"/>
            <a:ext cx="9509162" cy="1902460"/>
            <a:chOff x="0" y="0"/>
            <a:chExt cx="12678883" cy="2536613"/>
          </a:xfrm>
        </p:grpSpPr>
        <p:sp>
          <p:nvSpPr>
            <p:cNvPr id="8" name="TextBox 8"/>
            <p:cNvSpPr txBox="1"/>
            <p:nvPr/>
          </p:nvSpPr>
          <p:spPr>
            <a:xfrm>
              <a:off x="0" y="161925"/>
              <a:ext cx="9668664" cy="1666875"/>
            </a:xfrm>
            <a:prstGeom prst="rect">
              <a:avLst/>
            </a:prstGeom>
          </p:spPr>
          <p:txBody>
            <a:bodyPr lIns="0" tIns="0" rIns="0" bIns="0" rtlCol="0" anchor="t">
              <a:spAutoFit/>
            </a:bodyPr>
            <a:lstStyle/>
            <a:p>
              <a:pPr marL="0" lvl="0" indent="0" algn="l">
                <a:lnSpc>
                  <a:spcPts val="9000"/>
                </a:lnSpc>
              </a:pPr>
              <a:r>
                <a:rPr lang="en-US" sz="9000">
                  <a:solidFill>
                    <a:srgbClr val="403533"/>
                  </a:solidFill>
                  <a:latin typeface="Granaina"/>
                </a:rPr>
                <a:t>handle oulier</a:t>
              </a:r>
            </a:p>
          </p:txBody>
        </p:sp>
        <p:sp>
          <p:nvSpPr>
            <p:cNvPr id="9" name="TextBox 9"/>
            <p:cNvSpPr txBox="1"/>
            <p:nvPr/>
          </p:nvSpPr>
          <p:spPr>
            <a:xfrm>
              <a:off x="0" y="1854200"/>
              <a:ext cx="12678883" cy="682413"/>
            </a:xfrm>
            <a:prstGeom prst="rect">
              <a:avLst/>
            </a:prstGeom>
          </p:spPr>
          <p:txBody>
            <a:bodyPr lIns="0" tIns="0" rIns="0" bIns="0" rtlCol="0" anchor="t">
              <a:spAutoFit/>
            </a:bodyPr>
            <a:lstStyle/>
            <a:p>
              <a:pPr marL="0" lvl="0" indent="0" algn="l">
                <a:lnSpc>
                  <a:spcPts val="4159"/>
                </a:lnSpc>
                <a:spcBef>
                  <a:spcPct val="0"/>
                </a:spcBef>
              </a:pPr>
              <a:r>
                <a:rPr lang="en-US" sz="3199" u="none">
                  <a:solidFill>
                    <a:srgbClr val="403533"/>
                  </a:solidFill>
                  <a:latin typeface="TT Chocolates"/>
                </a:rPr>
                <a:t>Present with ease and wow any audience with Canva.</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AutoShape 2"/>
          <p:cNvSpPr/>
          <p:nvPr/>
        </p:nvSpPr>
        <p:spPr>
          <a:xfrm>
            <a:off x="-310712" y="9621241"/>
            <a:ext cx="18957935" cy="0"/>
          </a:xfrm>
          <a:prstGeom prst="line">
            <a:avLst/>
          </a:prstGeom>
          <a:ln w="9525" cap="rnd">
            <a:solidFill>
              <a:srgbClr val="403533"/>
            </a:solidFill>
            <a:prstDash val="solid"/>
            <a:headEnd type="none" w="sm" len="sm"/>
            <a:tailEnd type="none" w="sm" len="sm"/>
          </a:ln>
        </p:spPr>
      </p:sp>
      <p:sp>
        <p:nvSpPr>
          <p:cNvPr id="3" name="Freeform 3"/>
          <p:cNvSpPr/>
          <p:nvPr/>
        </p:nvSpPr>
        <p:spPr>
          <a:xfrm flipH="1">
            <a:off x="10185295" y="-350141"/>
            <a:ext cx="10009868" cy="9608441"/>
          </a:xfrm>
          <a:custGeom>
            <a:avLst/>
            <a:gdLst/>
            <a:ahLst/>
            <a:cxnLst/>
            <a:rect l="l" t="t" r="r" b="b"/>
            <a:pathLst>
              <a:path w="10009868" h="9608441">
                <a:moveTo>
                  <a:pt x="10009868" y="0"/>
                </a:moveTo>
                <a:lnTo>
                  <a:pt x="0" y="0"/>
                </a:lnTo>
                <a:lnTo>
                  <a:pt x="0" y="9608441"/>
                </a:lnTo>
                <a:lnTo>
                  <a:pt x="10009868" y="9608441"/>
                </a:lnTo>
                <a:lnTo>
                  <a:pt x="1000986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445334" y="6134659"/>
            <a:ext cx="2523554" cy="3496107"/>
          </a:xfrm>
          <a:custGeom>
            <a:avLst/>
            <a:gdLst/>
            <a:ahLst/>
            <a:cxnLst/>
            <a:rect l="l" t="t" r="r" b="b"/>
            <a:pathLst>
              <a:path w="2523554" h="3496107">
                <a:moveTo>
                  <a:pt x="0" y="0"/>
                </a:moveTo>
                <a:lnTo>
                  <a:pt x="2523554" y="0"/>
                </a:lnTo>
                <a:lnTo>
                  <a:pt x="2523554" y="3496107"/>
                </a:lnTo>
                <a:lnTo>
                  <a:pt x="0" y="34961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15297" y="2738366"/>
            <a:ext cx="11157681" cy="4982919"/>
          </a:xfrm>
          <a:custGeom>
            <a:avLst/>
            <a:gdLst/>
            <a:ahLst/>
            <a:cxnLst/>
            <a:rect l="l" t="t" r="r" b="b"/>
            <a:pathLst>
              <a:path w="11157681" h="4982919">
                <a:moveTo>
                  <a:pt x="0" y="0"/>
                </a:moveTo>
                <a:lnTo>
                  <a:pt x="11157680" y="0"/>
                </a:lnTo>
                <a:lnTo>
                  <a:pt x="11157680" y="4982919"/>
                </a:lnTo>
                <a:lnTo>
                  <a:pt x="0" y="4982919"/>
                </a:lnTo>
                <a:lnTo>
                  <a:pt x="0" y="0"/>
                </a:lnTo>
                <a:close/>
              </a:path>
            </a:pathLst>
          </a:custGeom>
          <a:blipFill>
            <a:blip r:embed="rId6"/>
            <a:stretch>
              <a:fillRect/>
            </a:stretch>
          </a:blipFill>
        </p:spPr>
      </p:sp>
      <p:sp>
        <p:nvSpPr>
          <p:cNvPr id="6" name="TextBox 6"/>
          <p:cNvSpPr txBox="1"/>
          <p:nvPr/>
        </p:nvSpPr>
        <p:spPr>
          <a:xfrm>
            <a:off x="1028700" y="1190625"/>
            <a:ext cx="7926322" cy="1209675"/>
          </a:xfrm>
          <a:prstGeom prst="rect">
            <a:avLst/>
          </a:prstGeom>
        </p:spPr>
        <p:txBody>
          <a:bodyPr lIns="0" tIns="0" rIns="0" bIns="0" rtlCol="0" anchor="t">
            <a:spAutoFit/>
          </a:bodyPr>
          <a:lstStyle/>
          <a:p>
            <a:pPr marL="0" lvl="0" indent="0" algn="l">
              <a:lnSpc>
                <a:spcPts val="9000"/>
              </a:lnSpc>
            </a:pPr>
            <a:r>
              <a:rPr lang="en-US" sz="9000">
                <a:solidFill>
                  <a:srgbClr val="403533"/>
                </a:solidFill>
                <a:latin typeface="Granaina"/>
              </a:rPr>
              <a:t>Visualize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0" y="1112093"/>
            <a:ext cx="5257398" cy="4343755"/>
          </a:xfrm>
          <a:custGeom>
            <a:avLst/>
            <a:gdLst/>
            <a:ahLst/>
            <a:cxnLst/>
            <a:rect l="l" t="t" r="r" b="b"/>
            <a:pathLst>
              <a:path w="5257398" h="4343755">
                <a:moveTo>
                  <a:pt x="0" y="0"/>
                </a:moveTo>
                <a:lnTo>
                  <a:pt x="5257398" y="0"/>
                </a:lnTo>
                <a:lnTo>
                  <a:pt x="5257398" y="4343755"/>
                </a:lnTo>
                <a:lnTo>
                  <a:pt x="0" y="4343755"/>
                </a:lnTo>
                <a:lnTo>
                  <a:pt x="0" y="0"/>
                </a:lnTo>
                <a:close/>
              </a:path>
            </a:pathLst>
          </a:custGeom>
          <a:blipFill>
            <a:blip r:embed="rId2"/>
            <a:stretch>
              <a:fillRect l="-37407" t="-37320" r="-97674" b="-13834"/>
            </a:stretch>
          </a:blipFill>
        </p:spPr>
      </p:sp>
      <p:sp>
        <p:nvSpPr>
          <p:cNvPr id="3" name="Freeform 3"/>
          <p:cNvSpPr/>
          <p:nvPr/>
        </p:nvSpPr>
        <p:spPr>
          <a:xfrm>
            <a:off x="5807430" y="1237283"/>
            <a:ext cx="5582142" cy="4091431"/>
          </a:xfrm>
          <a:custGeom>
            <a:avLst/>
            <a:gdLst/>
            <a:ahLst/>
            <a:cxnLst/>
            <a:rect l="l" t="t" r="r" b="b"/>
            <a:pathLst>
              <a:path w="5582142" h="4091431">
                <a:moveTo>
                  <a:pt x="0" y="0"/>
                </a:moveTo>
                <a:lnTo>
                  <a:pt x="5582141" y="0"/>
                </a:lnTo>
                <a:lnTo>
                  <a:pt x="5582141" y="4091431"/>
                </a:lnTo>
                <a:lnTo>
                  <a:pt x="0" y="4091431"/>
                </a:lnTo>
                <a:lnTo>
                  <a:pt x="0" y="0"/>
                </a:lnTo>
                <a:close/>
              </a:path>
            </a:pathLst>
          </a:custGeom>
          <a:blipFill>
            <a:blip r:embed="rId3"/>
            <a:stretch>
              <a:fillRect l="-43343" t="-61823" r="-115676" b="-36959"/>
            </a:stretch>
          </a:blipFill>
        </p:spPr>
      </p:sp>
      <p:sp>
        <p:nvSpPr>
          <p:cNvPr id="4" name="Freeform 4"/>
          <p:cNvSpPr/>
          <p:nvPr/>
        </p:nvSpPr>
        <p:spPr>
          <a:xfrm>
            <a:off x="11939603" y="1239226"/>
            <a:ext cx="5575594" cy="4089488"/>
          </a:xfrm>
          <a:custGeom>
            <a:avLst/>
            <a:gdLst/>
            <a:ahLst/>
            <a:cxnLst/>
            <a:rect l="l" t="t" r="r" b="b"/>
            <a:pathLst>
              <a:path w="5575594" h="4089488">
                <a:moveTo>
                  <a:pt x="0" y="0"/>
                </a:moveTo>
                <a:lnTo>
                  <a:pt x="5575594" y="0"/>
                </a:lnTo>
                <a:lnTo>
                  <a:pt x="5575594" y="4089488"/>
                </a:lnTo>
                <a:lnTo>
                  <a:pt x="0" y="4089488"/>
                </a:lnTo>
                <a:lnTo>
                  <a:pt x="0" y="0"/>
                </a:lnTo>
                <a:close/>
              </a:path>
            </a:pathLst>
          </a:custGeom>
          <a:blipFill>
            <a:blip r:embed="rId4"/>
            <a:stretch>
              <a:fillRect l="-38093" t="-31912" r="-103265" b="-53188"/>
            </a:stretch>
          </a:blipFill>
        </p:spPr>
      </p:sp>
      <p:sp>
        <p:nvSpPr>
          <p:cNvPr id="5" name="Freeform 5"/>
          <p:cNvSpPr/>
          <p:nvPr/>
        </p:nvSpPr>
        <p:spPr>
          <a:xfrm>
            <a:off x="5807430" y="5650015"/>
            <a:ext cx="5975876" cy="4521674"/>
          </a:xfrm>
          <a:custGeom>
            <a:avLst/>
            <a:gdLst/>
            <a:ahLst/>
            <a:cxnLst/>
            <a:rect l="l" t="t" r="r" b="b"/>
            <a:pathLst>
              <a:path w="5975876" h="4521674">
                <a:moveTo>
                  <a:pt x="0" y="0"/>
                </a:moveTo>
                <a:lnTo>
                  <a:pt x="5975876" y="0"/>
                </a:lnTo>
                <a:lnTo>
                  <a:pt x="5975876" y="4521674"/>
                </a:lnTo>
                <a:lnTo>
                  <a:pt x="0" y="4521674"/>
                </a:lnTo>
                <a:lnTo>
                  <a:pt x="0" y="0"/>
                </a:lnTo>
                <a:close/>
              </a:path>
            </a:pathLst>
          </a:custGeom>
          <a:blipFill>
            <a:blip r:embed="rId5"/>
            <a:stretch>
              <a:fillRect l="-41451" t="-43448" r="-109107" b="-42818"/>
            </a:stretch>
          </a:blipFill>
        </p:spPr>
      </p:sp>
      <p:sp>
        <p:nvSpPr>
          <p:cNvPr id="6" name="Freeform 6"/>
          <p:cNvSpPr/>
          <p:nvPr/>
        </p:nvSpPr>
        <p:spPr>
          <a:xfrm>
            <a:off x="11939603" y="5538264"/>
            <a:ext cx="5984950" cy="4514528"/>
          </a:xfrm>
          <a:custGeom>
            <a:avLst/>
            <a:gdLst/>
            <a:ahLst/>
            <a:cxnLst/>
            <a:rect l="l" t="t" r="r" b="b"/>
            <a:pathLst>
              <a:path w="5984950" h="4514528">
                <a:moveTo>
                  <a:pt x="0" y="0"/>
                </a:moveTo>
                <a:lnTo>
                  <a:pt x="5984950" y="0"/>
                </a:lnTo>
                <a:lnTo>
                  <a:pt x="5984950" y="4514528"/>
                </a:lnTo>
                <a:lnTo>
                  <a:pt x="0" y="4514528"/>
                </a:lnTo>
                <a:lnTo>
                  <a:pt x="0" y="0"/>
                </a:lnTo>
                <a:close/>
              </a:path>
            </a:pathLst>
          </a:custGeom>
          <a:blipFill>
            <a:blip r:embed="rId6"/>
            <a:stretch>
              <a:fillRect l="-40407" t="-38262" r="-112562" b="-50379"/>
            </a:stretch>
          </a:blipFill>
        </p:spPr>
      </p:sp>
      <p:sp>
        <p:nvSpPr>
          <p:cNvPr id="7" name="TextBox 7"/>
          <p:cNvSpPr txBox="1"/>
          <p:nvPr/>
        </p:nvSpPr>
        <p:spPr>
          <a:xfrm>
            <a:off x="6578823" y="115311"/>
            <a:ext cx="4038124" cy="913389"/>
          </a:xfrm>
          <a:prstGeom prst="rect">
            <a:avLst/>
          </a:prstGeom>
        </p:spPr>
        <p:txBody>
          <a:bodyPr lIns="0" tIns="0" rIns="0" bIns="0" rtlCol="0" anchor="t">
            <a:spAutoFit/>
          </a:bodyPr>
          <a:lstStyle/>
          <a:p>
            <a:pPr algn="ctr">
              <a:lnSpc>
                <a:spcPts val="7405"/>
              </a:lnSpc>
              <a:spcBef>
                <a:spcPct val="0"/>
              </a:spcBef>
            </a:pPr>
            <a:r>
              <a:rPr lang="en-US" sz="5289">
                <a:solidFill>
                  <a:srgbClr val="000000"/>
                </a:solidFill>
                <a:latin typeface="Granaina"/>
              </a:rPr>
              <a:t>Visualize the Data</a:t>
            </a:r>
          </a:p>
        </p:txBody>
      </p:sp>
      <p:sp>
        <p:nvSpPr>
          <p:cNvPr id="8" name="Freeform 3">
            <a:extLst>
              <a:ext uri="{FF2B5EF4-FFF2-40B4-BE49-F238E27FC236}">
                <a16:creationId xmlns:a16="http://schemas.microsoft.com/office/drawing/2014/main" id="{64C1395D-8F3E-4E1A-88B7-214048F52BC8}"/>
              </a:ext>
            </a:extLst>
          </p:cNvPr>
          <p:cNvSpPr/>
          <p:nvPr/>
        </p:nvSpPr>
        <p:spPr>
          <a:xfrm>
            <a:off x="513107" y="5650015"/>
            <a:ext cx="5138026" cy="4090661"/>
          </a:xfrm>
          <a:custGeom>
            <a:avLst/>
            <a:gdLst/>
            <a:ahLst/>
            <a:cxnLst/>
            <a:rect l="l" t="t" r="r" b="b"/>
            <a:pathLst>
              <a:path w="7195190" h="5401544">
                <a:moveTo>
                  <a:pt x="0" y="0"/>
                </a:moveTo>
                <a:lnTo>
                  <a:pt x="7195189" y="0"/>
                </a:lnTo>
                <a:lnTo>
                  <a:pt x="7195189" y="5401544"/>
                </a:lnTo>
                <a:lnTo>
                  <a:pt x="0" y="5401544"/>
                </a:lnTo>
                <a:lnTo>
                  <a:pt x="0" y="0"/>
                </a:lnTo>
                <a:close/>
              </a:path>
            </a:pathLst>
          </a:custGeom>
          <a:blipFill>
            <a:blip r:embed="rId7"/>
            <a:stretch>
              <a:fillRect l="-41974" t="-40959" r="-114698" b="-51362"/>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1580959" y="1103415"/>
            <a:ext cx="4166405" cy="939524"/>
          </a:xfrm>
          <a:custGeom>
            <a:avLst/>
            <a:gdLst/>
            <a:ahLst/>
            <a:cxnLst/>
            <a:rect l="l" t="t" r="r" b="b"/>
            <a:pathLst>
              <a:path w="4166405" h="939524">
                <a:moveTo>
                  <a:pt x="0" y="0"/>
                </a:moveTo>
                <a:lnTo>
                  <a:pt x="4166404" y="0"/>
                </a:lnTo>
                <a:lnTo>
                  <a:pt x="4166404"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2489199" y="4554404"/>
            <a:ext cx="464668" cy="663811"/>
          </a:xfrm>
          <a:custGeom>
            <a:avLst/>
            <a:gdLst/>
            <a:ahLst/>
            <a:cxnLst/>
            <a:rect l="l" t="t" r="r" b="b"/>
            <a:pathLst>
              <a:path w="464668" h="663811">
                <a:moveTo>
                  <a:pt x="0" y="0"/>
                </a:moveTo>
                <a:lnTo>
                  <a:pt x="464668" y="0"/>
                </a:lnTo>
                <a:lnTo>
                  <a:pt x="464668" y="663811"/>
                </a:lnTo>
                <a:lnTo>
                  <a:pt x="0" y="663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749305" y="6994222"/>
            <a:ext cx="464668" cy="663811"/>
          </a:xfrm>
          <a:custGeom>
            <a:avLst/>
            <a:gdLst/>
            <a:ahLst/>
            <a:cxnLst/>
            <a:rect l="l" t="t" r="r" b="b"/>
            <a:pathLst>
              <a:path w="464668" h="663811">
                <a:moveTo>
                  <a:pt x="0" y="0"/>
                </a:moveTo>
                <a:lnTo>
                  <a:pt x="464668" y="0"/>
                </a:lnTo>
                <a:lnTo>
                  <a:pt x="464668" y="663811"/>
                </a:lnTo>
                <a:lnTo>
                  <a:pt x="0" y="663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599902" y="5894903"/>
            <a:ext cx="464668" cy="663811"/>
          </a:xfrm>
          <a:custGeom>
            <a:avLst/>
            <a:gdLst/>
            <a:ahLst/>
            <a:cxnLst/>
            <a:rect l="l" t="t" r="r" b="b"/>
            <a:pathLst>
              <a:path w="464668" h="663811">
                <a:moveTo>
                  <a:pt x="0" y="0"/>
                </a:moveTo>
                <a:lnTo>
                  <a:pt x="464668" y="0"/>
                </a:lnTo>
                <a:lnTo>
                  <a:pt x="464668" y="663812"/>
                </a:lnTo>
                <a:lnTo>
                  <a:pt x="0" y="6638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288391" y="4222498"/>
            <a:ext cx="464668" cy="663811"/>
          </a:xfrm>
          <a:custGeom>
            <a:avLst/>
            <a:gdLst/>
            <a:ahLst/>
            <a:cxnLst/>
            <a:rect l="l" t="t" r="r" b="b"/>
            <a:pathLst>
              <a:path w="464668" h="663811">
                <a:moveTo>
                  <a:pt x="0" y="0"/>
                </a:moveTo>
                <a:lnTo>
                  <a:pt x="464668" y="0"/>
                </a:lnTo>
                <a:lnTo>
                  <a:pt x="464668" y="663811"/>
                </a:lnTo>
                <a:lnTo>
                  <a:pt x="0" y="663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773731" y="4786162"/>
            <a:ext cx="7542183" cy="1772552"/>
          </a:xfrm>
          <a:custGeom>
            <a:avLst/>
            <a:gdLst/>
            <a:ahLst/>
            <a:cxnLst/>
            <a:rect l="l" t="t" r="r" b="b"/>
            <a:pathLst>
              <a:path w="7542183" h="1772552">
                <a:moveTo>
                  <a:pt x="0" y="0"/>
                </a:moveTo>
                <a:lnTo>
                  <a:pt x="7542183" y="0"/>
                </a:lnTo>
                <a:lnTo>
                  <a:pt x="7542183" y="1772553"/>
                </a:lnTo>
                <a:lnTo>
                  <a:pt x="0" y="1772553"/>
                </a:lnTo>
                <a:lnTo>
                  <a:pt x="0" y="0"/>
                </a:lnTo>
                <a:close/>
              </a:path>
            </a:pathLst>
          </a:custGeom>
          <a:blipFill>
            <a:blip r:embed="rId6"/>
            <a:stretch>
              <a:fillRect r="-33289"/>
            </a:stretch>
          </a:blipFill>
        </p:spPr>
      </p:sp>
      <p:sp>
        <p:nvSpPr>
          <p:cNvPr id="8" name="Freeform 8"/>
          <p:cNvSpPr/>
          <p:nvPr/>
        </p:nvSpPr>
        <p:spPr>
          <a:xfrm>
            <a:off x="2422375" y="2828260"/>
            <a:ext cx="6899948" cy="6133287"/>
          </a:xfrm>
          <a:custGeom>
            <a:avLst/>
            <a:gdLst/>
            <a:ahLst/>
            <a:cxnLst/>
            <a:rect l="l" t="t" r="r" b="b"/>
            <a:pathLst>
              <a:path w="6899948" h="6133287">
                <a:moveTo>
                  <a:pt x="0" y="0"/>
                </a:moveTo>
                <a:lnTo>
                  <a:pt x="6899947" y="0"/>
                </a:lnTo>
                <a:lnTo>
                  <a:pt x="6899947" y="6133287"/>
                </a:lnTo>
                <a:lnTo>
                  <a:pt x="0" y="6133287"/>
                </a:lnTo>
                <a:lnTo>
                  <a:pt x="0" y="0"/>
                </a:lnTo>
                <a:close/>
              </a:path>
            </a:pathLst>
          </a:custGeom>
          <a:blipFill>
            <a:blip r:embed="rId7"/>
            <a:stretch>
              <a:fillRect/>
            </a:stretch>
          </a:blipFill>
        </p:spPr>
      </p:sp>
      <p:sp>
        <p:nvSpPr>
          <p:cNvPr id="9" name="TextBox 9"/>
          <p:cNvSpPr txBox="1"/>
          <p:nvPr/>
        </p:nvSpPr>
        <p:spPr>
          <a:xfrm>
            <a:off x="2021601" y="1497354"/>
            <a:ext cx="7300721" cy="948978"/>
          </a:xfrm>
          <a:prstGeom prst="rect">
            <a:avLst/>
          </a:prstGeom>
        </p:spPr>
        <p:txBody>
          <a:bodyPr wrap="square" lIns="0" tIns="0" rIns="0" bIns="0" rtlCol="0" anchor="t">
            <a:spAutoFit/>
          </a:bodyPr>
          <a:lstStyle/>
          <a:p>
            <a:pPr>
              <a:lnSpc>
                <a:spcPts val="7390"/>
              </a:lnSpc>
            </a:pPr>
            <a:r>
              <a:rPr lang="en-US" sz="6598" dirty="0">
                <a:solidFill>
                  <a:srgbClr val="000000"/>
                </a:solidFill>
                <a:latin typeface="Lilita One"/>
              </a:rPr>
              <a:t>3. 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4911223" y="910723"/>
            <a:ext cx="8465554" cy="8465554"/>
          </a:xfrm>
          <a:custGeom>
            <a:avLst/>
            <a:gdLst/>
            <a:ahLst/>
            <a:cxnLst/>
            <a:rect l="l" t="t" r="r" b="b"/>
            <a:pathLst>
              <a:path w="8465554" h="8465554">
                <a:moveTo>
                  <a:pt x="0" y="0"/>
                </a:moveTo>
                <a:lnTo>
                  <a:pt x="8465554" y="0"/>
                </a:lnTo>
                <a:lnTo>
                  <a:pt x="8465554" y="8465554"/>
                </a:lnTo>
                <a:lnTo>
                  <a:pt x="0" y="8465554"/>
                </a:lnTo>
                <a:lnTo>
                  <a:pt x="0" y="0"/>
                </a:lnTo>
                <a:close/>
              </a:path>
            </a:pathLst>
          </a:custGeom>
          <a:blipFill>
            <a:blip r:embed="rId2"/>
            <a:stretch>
              <a:fillRect/>
            </a:stretch>
          </a:blipFill>
        </p:spPr>
      </p:sp>
      <p:sp>
        <p:nvSpPr>
          <p:cNvPr id="3" name="TextBox 3"/>
          <p:cNvSpPr txBox="1"/>
          <p:nvPr/>
        </p:nvSpPr>
        <p:spPr>
          <a:xfrm>
            <a:off x="1207947" y="435437"/>
            <a:ext cx="2916198" cy="1062702"/>
          </a:xfrm>
          <a:prstGeom prst="rect">
            <a:avLst/>
          </a:prstGeom>
        </p:spPr>
        <p:txBody>
          <a:bodyPr lIns="0" tIns="0" rIns="0" bIns="0" rtlCol="0" anchor="t">
            <a:spAutoFit/>
          </a:bodyPr>
          <a:lstStyle/>
          <a:p>
            <a:pPr algn="ctr">
              <a:lnSpc>
                <a:spcPts val="8625"/>
              </a:lnSpc>
              <a:spcBef>
                <a:spcPct val="0"/>
              </a:spcBef>
            </a:pPr>
            <a:r>
              <a:rPr lang="en-US" sz="6161">
                <a:solidFill>
                  <a:srgbClr val="000000"/>
                </a:solidFill>
                <a:latin typeface="Granaina"/>
              </a:rPr>
              <a:t>Correlation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1639889" y="2077686"/>
            <a:ext cx="7504111" cy="5589269"/>
          </a:xfrm>
          <a:custGeom>
            <a:avLst/>
            <a:gdLst/>
            <a:ahLst/>
            <a:cxnLst/>
            <a:rect l="l" t="t" r="r" b="b"/>
            <a:pathLst>
              <a:path w="7504111" h="5589269">
                <a:moveTo>
                  <a:pt x="0" y="0"/>
                </a:moveTo>
                <a:lnTo>
                  <a:pt x="7504111" y="0"/>
                </a:lnTo>
                <a:lnTo>
                  <a:pt x="7504111" y="5589269"/>
                </a:lnTo>
                <a:lnTo>
                  <a:pt x="0" y="5589269"/>
                </a:lnTo>
                <a:lnTo>
                  <a:pt x="0" y="0"/>
                </a:lnTo>
                <a:close/>
              </a:path>
            </a:pathLst>
          </a:custGeom>
          <a:blipFill>
            <a:blip r:embed="rId2"/>
            <a:stretch>
              <a:fillRect/>
            </a:stretch>
          </a:blipFill>
        </p:spPr>
      </p:sp>
      <p:sp>
        <p:nvSpPr>
          <p:cNvPr id="3" name="Freeform 3"/>
          <p:cNvSpPr/>
          <p:nvPr/>
        </p:nvSpPr>
        <p:spPr>
          <a:xfrm>
            <a:off x="9450059" y="2077686"/>
            <a:ext cx="7387668" cy="5589269"/>
          </a:xfrm>
          <a:custGeom>
            <a:avLst/>
            <a:gdLst/>
            <a:ahLst/>
            <a:cxnLst/>
            <a:rect l="l" t="t" r="r" b="b"/>
            <a:pathLst>
              <a:path w="7387668" h="5589269">
                <a:moveTo>
                  <a:pt x="0" y="0"/>
                </a:moveTo>
                <a:lnTo>
                  <a:pt x="7387668" y="0"/>
                </a:lnTo>
                <a:lnTo>
                  <a:pt x="7387668" y="5589269"/>
                </a:lnTo>
                <a:lnTo>
                  <a:pt x="0" y="5589269"/>
                </a:lnTo>
                <a:lnTo>
                  <a:pt x="0" y="0"/>
                </a:lnTo>
                <a:close/>
              </a:path>
            </a:pathLst>
          </a:custGeom>
          <a:blipFill>
            <a:blip r:embed="rId3"/>
            <a:stretch>
              <a:fillRect/>
            </a:stretch>
          </a:blipFill>
        </p:spPr>
      </p:sp>
      <p:sp>
        <p:nvSpPr>
          <p:cNvPr id="4" name="Freeform 4"/>
          <p:cNvSpPr/>
          <p:nvPr/>
        </p:nvSpPr>
        <p:spPr>
          <a:xfrm>
            <a:off x="16659053" y="-1453469"/>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rot="-2829377">
            <a:off x="6476864" y="4594342"/>
            <a:ext cx="17078686" cy="8353030"/>
          </a:xfrm>
          <a:custGeom>
            <a:avLst/>
            <a:gdLst/>
            <a:ahLst/>
            <a:cxnLst/>
            <a:rect l="l" t="t" r="r" b="b"/>
            <a:pathLst>
              <a:path w="17078686" h="8353030">
                <a:moveTo>
                  <a:pt x="0" y="0"/>
                </a:moveTo>
                <a:lnTo>
                  <a:pt x="17078686" y="0"/>
                </a:lnTo>
                <a:lnTo>
                  <a:pt x="17078686" y="8353030"/>
                </a:lnTo>
                <a:lnTo>
                  <a:pt x="0" y="8353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74590" y="1463706"/>
            <a:ext cx="4357618" cy="982643"/>
          </a:xfrm>
          <a:custGeom>
            <a:avLst/>
            <a:gdLst/>
            <a:ahLst/>
            <a:cxnLst/>
            <a:rect l="l" t="t" r="r" b="b"/>
            <a:pathLst>
              <a:path w="4357618" h="982643">
                <a:moveTo>
                  <a:pt x="0" y="0"/>
                </a:moveTo>
                <a:lnTo>
                  <a:pt x="4357618" y="0"/>
                </a:lnTo>
                <a:lnTo>
                  <a:pt x="4357618" y="982643"/>
                </a:lnTo>
                <a:lnTo>
                  <a:pt x="0" y="9826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019779" y="4569093"/>
            <a:ext cx="5030076" cy="5680784"/>
          </a:xfrm>
          <a:custGeom>
            <a:avLst/>
            <a:gdLst/>
            <a:ahLst/>
            <a:cxnLst/>
            <a:rect l="l" t="t" r="r" b="b"/>
            <a:pathLst>
              <a:path w="5030076" h="5680784">
                <a:moveTo>
                  <a:pt x="0" y="0"/>
                </a:moveTo>
                <a:lnTo>
                  <a:pt x="5030076" y="0"/>
                </a:lnTo>
                <a:lnTo>
                  <a:pt x="5030076" y="5680784"/>
                </a:lnTo>
                <a:lnTo>
                  <a:pt x="0" y="56807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73754" y="4089402"/>
            <a:ext cx="11060087" cy="5517389"/>
          </a:xfrm>
          <a:custGeom>
            <a:avLst/>
            <a:gdLst/>
            <a:ahLst/>
            <a:cxnLst/>
            <a:rect l="l" t="t" r="r" b="b"/>
            <a:pathLst>
              <a:path w="11060087" h="5517389">
                <a:moveTo>
                  <a:pt x="0" y="0"/>
                </a:moveTo>
                <a:lnTo>
                  <a:pt x="11060088" y="0"/>
                </a:lnTo>
                <a:lnTo>
                  <a:pt x="11060088" y="5517389"/>
                </a:lnTo>
                <a:lnTo>
                  <a:pt x="0" y="5517389"/>
                </a:lnTo>
                <a:lnTo>
                  <a:pt x="0" y="0"/>
                </a:lnTo>
                <a:close/>
              </a:path>
            </a:pathLst>
          </a:custGeom>
          <a:blipFill>
            <a:blip r:embed="rId8"/>
            <a:stretch>
              <a:fillRect/>
            </a:stretch>
          </a:blipFill>
        </p:spPr>
      </p:sp>
      <p:sp>
        <p:nvSpPr>
          <p:cNvPr id="6" name="TextBox 6"/>
          <p:cNvSpPr txBox="1"/>
          <p:nvPr/>
        </p:nvSpPr>
        <p:spPr>
          <a:xfrm>
            <a:off x="1773754" y="1945502"/>
            <a:ext cx="6382929" cy="1718296"/>
          </a:xfrm>
          <a:prstGeom prst="rect">
            <a:avLst/>
          </a:prstGeom>
        </p:spPr>
        <p:txBody>
          <a:bodyPr lIns="0" tIns="0" rIns="0" bIns="0" rtlCol="0" anchor="t">
            <a:spAutoFit/>
          </a:bodyPr>
          <a:lstStyle/>
          <a:p>
            <a:pPr>
              <a:lnSpc>
                <a:spcPts val="6718"/>
              </a:lnSpc>
            </a:pPr>
            <a:r>
              <a:rPr lang="en-US" sz="5998">
                <a:solidFill>
                  <a:srgbClr val="000000"/>
                </a:solidFill>
                <a:latin typeface="Lilita One"/>
              </a:rPr>
              <a:t>HYPOTESIS TESTING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31506"/>
          <a:stretch>
            <a:fillRect/>
          </a:stretch>
        </p:blipFill>
        <p:spPr>
          <a:xfrm>
            <a:off x="0" y="0"/>
            <a:ext cx="18288000" cy="10287000"/>
          </a:xfrm>
          <a:prstGeom prst="rect">
            <a:avLst/>
          </a:prstGeom>
        </p:spPr>
      </p:pic>
      <p:sp>
        <p:nvSpPr>
          <p:cNvPr id="3" name="Freeform 3"/>
          <p:cNvSpPr/>
          <p:nvPr/>
        </p:nvSpPr>
        <p:spPr>
          <a:xfrm>
            <a:off x="1262362" y="6173627"/>
            <a:ext cx="762302" cy="600313"/>
          </a:xfrm>
          <a:custGeom>
            <a:avLst/>
            <a:gdLst/>
            <a:ahLst/>
            <a:cxnLst/>
            <a:rect l="l" t="t" r="r" b="b"/>
            <a:pathLst>
              <a:path w="762302" h="600313">
                <a:moveTo>
                  <a:pt x="0" y="0"/>
                </a:moveTo>
                <a:lnTo>
                  <a:pt x="762302" y="0"/>
                </a:lnTo>
                <a:lnTo>
                  <a:pt x="762302" y="600313"/>
                </a:lnTo>
                <a:lnTo>
                  <a:pt x="0" y="6003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412275" y="4112514"/>
            <a:ext cx="676405" cy="555498"/>
          </a:xfrm>
          <a:custGeom>
            <a:avLst/>
            <a:gdLst/>
            <a:ahLst/>
            <a:cxnLst/>
            <a:rect l="l" t="t" r="r" b="b"/>
            <a:pathLst>
              <a:path w="676405" h="555498">
                <a:moveTo>
                  <a:pt x="0" y="0"/>
                </a:moveTo>
                <a:lnTo>
                  <a:pt x="676405" y="0"/>
                </a:lnTo>
                <a:lnTo>
                  <a:pt x="676405" y="555498"/>
                </a:lnTo>
                <a:lnTo>
                  <a:pt x="0" y="5554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20459">
            <a:off x="11640079" y="8543019"/>
            <a:ext cx="402882" cy="502817"/>
          </a:xfrm>
          <a:custGeom>
            <a:avLst/>
            <a:gdLst/>
            <a:ahLst/>
            <a:cxnLst/>
            <a:rect l="l" t="t" r="r" b="b"/>
            <a:pathLst>
              <a:path w="402882" h="502817">
                <a:moveTo>
                  <a:pt x="0" y="0"/>
                </a:moveTo>
                <a:lnTo>
                  <a:pt x="402883" y="0"/>
                </a:lnTo>
                <a:lnTo>
                  <a:pt x="402883" y="502817"/>
                </a:lnTo>
                <a:lnTo>
                  <a:pt x="0" y="5028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6412275" y="6337350"/>
            <a:ext cx="4722869" cy="4114800"/>
          </a:xfrm>
          <a:custGeom>
            <a:avLst/>
            <a:gdLst/>
            <a:ahLst/>
            <a:cxnLst/>
            <a:rect l="l" t="t" r="r" b="b"/>
            <a:pathLst>
              <a:path w="4722869" h="4114800">
                <a:moveTo>
                  <a:pt x="0" y="0"/>
                </a:moveTo>
                <a:lnTo>
                  <a:pt x="4722869" y="0"/>
                </a:lnTo>
                <a:lnTo>
                  <a:pt x="472286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13262" y="6960870"/>
            <a:ext cx="3384423" cy="4114800"/>
          </a:xfrm>
          <a:custGeom>
            <a:avLst/>
            <a:gdLst/>
            <a:ahLst/>
            <a:cxnLst/>
            <a:rect l="l" t="t" r="r" b="b"/>
            <a:pathLst>
              <a:path w="3384423" h="4114800">
                <a:moveTo>
                  <a:pt x="0" y="0"/>
                </a:moveTo>
                <a:lnTo>
                  <a:pt x="3384423" y="0"/>
                </a:lnTo>
                <a:lnTo>
                  <a:pt x="338442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58620" y="-788670"/>
            <a:ext cx="1758142" cy="4114800"/>
          </a:xfrm>
          <a:custGeom>
            <a:avLst/>
            <a:gdLst/>
            <a:ahLst/>
            <a:cxnLst/>
            <a:rect l="l" t="t" r="r" b="b"/>
            <a:pathLst>
              <a:path w="1758142" h="4114800">
                <a:moveTo>
                  <a:pt x="0" y="0"/>
                </a:moveTo>
                <a:lnTo>
                  <a:pt x="1758141" y="0"/>
                </a:lnTo>
                <a:lnTo>
                  <a:pt x="1758141"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16584183" y="-788670"/>
            <a:ext cx="1780586" cy="4114800"/>
          </a:xfrm>
          <a:custGeom>
            <a:avLst/>
            <a:gdLst/>
            <a:ahLst/>
            <a:cxnLst/>
            <a:rect l="l" t="t" r="r" b="b"/>
            <a:pathLst>
              <a:path w="1780586" h="4114800">
                <a:moveTo>
                  <a:pt x="0" y="0"/>
                </a:moveTo>
                <a:lnTo>
                  <a:pt x="1780586" y="0"/>
                </a:lnTo>
                <a:lnTo>
                  <a:pt x="1780586"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rot="-1635072">
            <a:off x="5018299" y="-11379"/>
            <a:ext cx="402882" cy="502817"/>
          </a:xfrm>
          <a:custGeom>
            <a:avLst/>
            <a:gdLst/>
            <a:ahLst/>
            <a:cxnLst/>
            <a:rect l="l" t="t" r="r" b="b"/>
            <a:pathLst>
              <a:path w="402882" h="502817">
                <a:moveTo>
                  <a:pt x="0" y="0"/>
                </a:moveTo>
                <a:lnTo>
                  <a:pt x="402883" y="0"/>
                </a:lnTo>
                <a:lnTo>
                  <a:pt x="402883" y="502818"/>
                </a:lnTo>
                <a:lnTo>
                  <a:pt x="0" y="50281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11" name="Group 11"/>
          <p:cNvGrpSpPr/>
          <p:nvPr/>
        </p:nvGrpSpPr>
        <p:grpSpPr>
          <a:xfrm>
            <a:off x="2843814" y="1057275"/>
            <a:ext cx="12753910" cy="6595110"/>
            <a:chOff x="0" y="0"/>
            <a:chExt cx="3359055" cy="1736984"/>
          </a:xfrm>
        </p:grpSpPr>
        <p:sp>
          <p:nvSpPr>
            <p:cNvPr id="12" name="Freeform 12"/>
            <p:cNvSpPr/>
            <p:nvPr/>
          </p:nvSpPr>
          <p:spPr>
            <a:xfrm>
              <a:off x="0" y="0"/>
              <a:ext cx="3359055" cy="1736984"/>
            </a:xfrm>
            <a:custGeom>
              <a:avLst/>
              <a:gdLst/>
              <a:ahLst/>
              <a:cxnLst/>
              <a:rect l="l" t="t" r="r" b="b"/>
              <a:pathLst>
                <a:path w="3359055" h="1736984">
                  <a:moveTo>
                    <a:pt x="0" y="0"/>
                  </a:moveTo>
                  <a:lnTo>
                    <a:pt x="3359055" y="0"/>
                  </a:lnTo>
                  <a:lnTo>
                    <a:pt x="3359055" y="1736984"/>
                  </a:lnTo>
                  <a:lnTo>
                    <a:pt x="0" y="1736984"/>
                  </a:lnTo>
                  <a:close/>
                </a:path>
              </a:pathLst>
            </a:custGeom>
            <a:solidFill>
              <a:srgbClr val="75474A"/>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7211655" y="555773"/>
            <a:ext cx="4018228" cy="978987"/>
          </a:xfrm>
          <a:custGeom>
            <a:avLst/>
            <a:gdLst/>
            <a:ahLst/>
            <a:cxnLst/>
            <a:rect l="l" t="t" r="r" b="b"/>
            <a:pathLst>
              <a:path w="4018228" h="978987">
                <a:moveTo>
                  <a:pt x="0" y="0"/>
                </a:moveTo>
                <a:lnTo>
                  <a:pt x="4018228" y="0"/>
                </a:lnTo>
                <a:lnTo>
                  <a:pt x="4018228" y="978986"/>
                </a:lnTo>
                <a:lnTo>
                  <a:pt x="0" y="97898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5" name="Freeform 15"/>
          <p:cNvSpPr/>
          <p:nvPr/>
        </p:nvSpPr>
        <p:spPr>
          <a:xfrm>
            <a:off x="242414" y="5487017"/>
            <a:ext cx="3744468" cy="4114800"/>
          </a:xfrm>
          <a:custGeom>
            <a:avLst/>
            <a:gdLst/>
            <a:ahLst/>
            <a:cxnLst/>
            <a:rect l="l" t="t" r="r" b="b"/>
            <a:pathLst>
              <a:path w="3744468" h="4114800">
                <a:moveTo>
                  <a:pt x="0" y="0"/>
                </a:moveTo>
                <a:lnTo>
                  <a:pt x="3744468" y="0"/>
                </a:lnTo>
                <a:lnTo>
                  <a:pt x="3744468"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6" name="Freeform 16"/>
          <p:cNvSpPr/>
          <p:nvPr/>
        </p:nvSpPr>
        <p:spPr>
          <a:xfrm>
            <a:off x="14540041" y="5113460"/>
            <a:ext cx="3744468" cy="4114800"/>
          </a:xfrm>
          <a:custGeom>
            <a:avLst/>
            <a:gdLst/>
            <a:ahLst/>
            <a:cxnLst/>
            <a:rect l="l" t="t" r="r" b="b"/>
            <a:pathLst>
              <a:path w="3744468" h="4114800">
                <a:moveTo>
                  <a:pt x="0" y="0"/>
                </a:moveTo>
                <a:lnTo>
                  <a:pt x="3744468" y="0"/>
                </a:lnTo>
                <a:lnTo>
                  <a:pt x="3744468" y="4114800"/>
                </a:lnTo>
                <a:lnTo>
                  <a:pt x="0" y="41148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7" name="TextBox 17"/>
          <p:cNvSpPr txBox="1"/>
          <p:nvPr/>
        </p:nvSpPr>
        <p:spPr>
          <a:xfrm>
            <a:off x="4804836" y="1391884"/>
            <a:ext cx="8791273" cy="1224497"/>
          </a:xfrm>
          <a:prstGeom prst="rect">
            <a:avLst/>
          </a:prstGeom>
        </p:spPr>
        <p:txBody>
          <a:bodyPr lIns="0" tIns="0" rIns="0" bIns="0" rtlCol="0" anchor="t">
            <a:spAutoFit/>
          </a:bodyPr>
          <a:lstStyle/>
          <a:p>
            <a:pPr algn="ctr">
              <a:lnSpc>
                <a:spcPts val="9944"/>
              </a:lnSpc>
            </a:pPr>
            <a:r>
              <a:rPr lang="en-US" sz="7102">
                <a:solidFill>
                  <a:srgbClr val="FFF9F9"/>
                </a:solidFill>
                <a:latin typeface="Glacial Indifference Bold"/>
              </a:rPr>
              <a:t>Team member</a:t>
            </a:r>
          </a:p>
        </p:txBody>
      </p:sp>
      <p:sp>
        <p:nvSpPr>
          <p:cNvPr id="18" name="TextBox 18"/>
          <p:cNvSpPr txBox="1"/>
          <p:nvPr/>
        </p:nvSpPr>
        <p:spPr>
          <a:xfrm>
            <a:off x="4571723" y="2813397"/>
            <a:ext cx="9968317" cy="3660386"/>
          </a:xfrm>
          <a:prstGeom prst="rect">
            <a:avLst/>
          </a:prstGeom>
        </p:spPr>
        <p:txBody>
          <a:bodyPr lIns="0" tIns="0" rIns="0" bIns="0" rtlCol="0" anchor="t">
            <a:spAutoFit/>
          </a:bodyPr>
          <a:lstStyle/>
          <a:p>
            <a:pPr marL="896627" lvl="1" indent="-448314">
              <a:lnSpc>
                <a:spcPts val="5814"/>
              </a:lnSpc>
              <a:buFont typeface="Arial"/>
              <a:buChar char="•"/>
            </a:pPr>
            <a:r>
              <a:rPr lang="en-US" sz="4152">
                <a:solidFill>
                  <a:srgbClr val="000000"/>
                </a:solidFill>
                <a:latin typeface="Glacial Indifference"/>
              </a:rPr>
              <a:t>Lun Tola                    e20200254</a:t>
            </a:r>
          </a:p>
          <a:p>
            <a:pPr marL="896627" lvl="1" indent="-448314">
              <a:lnSpc>
                <a:spcPts val="5814"/>
              </a:lnSpc>
              <a:buFont typeface="Arial"/>
              <a:buChar char="•"/>
            </a:pPr>
            <a:r>
              <a:rPr lang="en-US" sz="4152">
                <a:solidFill>
                  <a:srgbClr val="000000"/>
                </a:solidFill>
                <a:latin typeface="Glacial Indifference"/>
              </a:rPr>
              <a:t>Sang Rithpork           e20200232</a:t>
            </a:r>
          </a:p>
          <a:p>
            <a:pPr marL="896627" lvl="1" indent="-448314">
              <a:lnSpc>
                <a:spcPts val="5814"/>
              </a:lnSpc>
              <a:buFont typeface="Arial"/>
              <a:buChar char="•"/>
            </a:pPr>
            <a:r>
              <a:rPr lang="en-US" sz="4152">
                <a:solidFill>
                  <a:srgbClr val="000000"/>
                </a:solidFill>
                <a:latin typeface="Glacial Indifference"/>
              </a:rPr>
              <a:t>Thornthea Gechhai   e20201321</a:t>
            </a:r>
          </a:p>
          <a:p>
            <a:pPr marL="896627" lvl="1" indent="-448314">
              <a:lnSpc>
                <a:spcPts val="5814"/>
              </a:lnSpc>
              <a:buFont typeface="Arial"/>
              <a:buChar char="•"/>
            </a:pPr>
            <a:r>
              <a:rPr lang="en-US" sz="4152">
                <a:solidFill>
                  <a:srgbClr val="000000"/>
                </a:solidFill>
                <a:latin typeface="Glacial Indifference"/>
              </a:rPr>
              <a:t>Thy Nary                     e20200265</a:t>
            </a:r>
          </a:p>
          <a:p>
            <a:pPr marL="896627" lvl="1" indent="-448314">
              <a:lnSpc>
                <a:spcPts val="5814"/>
              </a:lnSpc>
              <a:spcBef>
                <a:spcPct val="0"/>
              </a:spcBef>
              <a:buFont typeface="Arial"/>
              <a:buChar char="•"/>
            </a:pPr>
            <a:r>
              <a:rPr lang="en-US" sz="4152">
                <a:solidFill>
                  <a:srgbClr val="000000"/>
                </a:solidFill>
                <a:latin typeface="Glacial Indifference"/>
              </a:rPr>
              <a:t>Leat Seanglong         e20200971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2803264" y="2424039"/>
            <a:ext cx="12681471" cy="5438921"/>
          </a:xfrm>
          <a:custGeom>
            <a:avLst/>
            <a:gdLst/>
            <a:ahLst/>
            <a:cxnLst/>
            <a:rect l="l" t="t" r="r" b="b"/>
            <a:pathLst>
              <a:path w="12681471" h="5438921">
                <a:moveTo>
                  <a:pt x="0" y="0"/>
                </a:moveTo>
                <a:lnTo>
                  <a:pt x="12681472" y="0"/>
                </a:lnTo>
                <a:lnTo>
                  <a:pt x="12681472" y="5438922"/>
                </a:lnTo>
                <a:lnTo>
                  <a:pt x="0" y="5438922"/>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2785540" y="2444851"/>
            <a:ext cx="13195700" cy="5600501"/>
          </a:xfrm>
          <a:custGeom>
            <a:avLst/>
            <a:gdLst/>
            <a:ahLst/>
            <a:cxnLst/>
            <a:rect l="l" t="t" r="r" b="b"/>
            <a:pathLst>
              <a:path w="13195700" h="5600501">
                <a:moveTo>
                  <a:pt x="0" y="0"/>
                </a:moveTo>
                <a:lnTo>
                  <a:pt x="13195700" y="0"/>
                </a:lnTo>
                <a:lnTo>
                  <a:pt x="13195700" y="5600501"/>
                </a:lnTo>
                <a:lnTo>
                  <a:pt x="0" y="5600501"/>
                </a:lnTo>
                <a:lnTo>
                  <a:pt x="0" y="0"/>
                </a:lnTo>
                <a:close/>
              </a:path>
            </a:pathLst>
          </a:custGeom>
          <a:blipFill>
            <a:blip r:embed="rId2"/>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9744400" y="4617952"/>
            <a:ext cx="11979323" cy="8712235"/>
          </a:xfrm>
          <a:custGeom>
            <a:avLst/>
            <a:gdLst/>
            <a:ahLst/>
            <a:cxnLst/>
            <a:rect l="l" t="t" r="r" b="b"/>
            <a:pathLst>
              <a:path w="11979323" h="8712235">
                <a:moveTo>
                  <a:pt x="0" y="0"/>
                </a:moveTo>
                <a:lnTo>
                  <a:pt x="11979323" y="0"/>
                </a:lnTo>
                <a:lnTo>
                  <a:pt x="11979323" y="8712235"/>
                </a:lnTo>
                <a:lnTo>
                  <a:pt x="0" y="87122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15331" y="1871834"/>
            <a:ext cx="4534304" cy="1022486"/>
          </a:xfrm>
          <a:custGeom>
            <a:avLst/>
            <a:gdLst/>
            <a:ahLst/>
            <a:cxnLst/>
            <a:rect l="l" t="t" r="r" b="b"/>
            <a:pathLst>
              <a:path w="4534304" h="1022486">
                <a:moveTo>
                  <a:pt x="0" y="0"/>
                </a:moveTo>
                <a:lnTo>
                  <a:pt x="4534304" y="0"/>
                </a:lnTo>
                <a:lnTo>
                  <a:pt x="4534304" y="1022486"/>
                </a:lnTo>
                <a:lnTo>
                  <a:pt x="0" y="10224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130643" y="4287367"/>
            <a:ext cx="595880" cy="661170"/>
          </a:xfrm>
          <a:custGeom>
            <a:avLst/>
            <a:gdLst/>
            <a:ahLst/>
            <a:cxnLst/>
            <a:rect l="l" t="t" r="r" b="b"/>
            <a:pathLst>
              <a:path w="595880" h="661170">
                <a:moveTo>
                  <a:pt x="0" y="0"/>
                </a:moveTo>
                <a:lnTo>
                  <a:pt x="595880" y="0"/>
                </a:lnTo>
                <a:lnTo>
                  <a:pt x="595880" y="661170"/>
                </a:lnTo>
                <a:lnTo>
                  <a:pt x="0" y="6611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726523" y="2689992"/>
            <a:ext cx="12572916" cy="2676939"/>
          </a:xfrm>
          <a:custGeom>
            <a:avLst/>
            <a:gdLst/>
            <a:ahLst/>
            <a:cxnLst/>
            <a:rect l="l" t="t" r="r" b="b"/>
            <a:pathLst>
              <a:path w="12572916" h="2676939">
                <a:moveTo>
                  <a:pt x="0" y="0"/>
                </a:moveTo>
                <a:lnTo>
                  <a:pt x="12572916" y="0"/>
                </a:lnTo>
                <a:lnTo>
                  <a:pt x="12572916" y="2676939"/>
                </a:lnTo>
                <a:lnTo>
                  <a:pt x="0" y="2676939"/>
                </a:lnTo>
                <a:lnTo>
                  <a:pt x="0" y="0"/>
                </a:lnTo>
                <a:close/>
              </a:path>
            </a:pathLst>
          </a:custGeom>
          <a:blipFill>
            <a:blip r:embed="rId8"/>
            <a:stretch>
              <a:fillRect/>
            </a:stretch>
          </a:blipFill>
        </p:spPr>
      </p:sp>
      <p:sp>
        <p:nvSpPr>
          <p:cNvPr id="6" name="Freeform 6"/>
          <p:cNvSpPr/>
          <p:nvPr/>
        </p:nvSpPr>
        <p:spPr>
          <a:xfrm>
            <a:off x="366892" y="5366931"/>
            <a:ext cx="9830494" cy="4841334"/>
          </a:xfrm>
          <a:custGeom>
            <a:avLst/>
            <a:gdLst/>
            <a:ahLst/>
            <a:cxnLst/>
            <a:rect l="l" t="t" r="r" b="b"/>
            <a:pathLst>
              <a:path w="9830494" h="4841334">
                <a:moveTo>
                  <a:pt x="0" y="0"/>
                </a:moveTo>
                <a:lnTo>
                  <a:pt x="9830494" y="0"/>
                </a:lnTo>
                <a:lnTo>
                  <a:pt x="9830494" y="4841334"/>
                </a:lnTo>
                <a:lnTo>
                  <a:pt x="0" y="4841334"/>
                </a:lnTo>
                <a:lnTo>
                  <a:pt x="0" y="0"/>
                </a:lnTo>
                <a:close/>
              </a:path>
            </a:pathLst>
          </a:custGeom>
          <a:blipFill>
            <a:blip r:embed="rId9"/>
            <a:stretch>
              <a:fillRect/>
            </a:stretch>
          </a:blipFill>
        </p:spPr>
      </p:sp>
      <p:sp>
        <p:nvSpPr>
          <p:cNvPr id="7" name="Freeform 7"/>
          <p:cNvSpPr/>
          <p:nvPr/>
        </p:nvSpPr>
        <p:spPr>
          <a:xfrm>
            <a:off x="6749635" y="8290076"/>
            <a:ext cx="11843890" cy="683994"/>
          </a:xfrm>
          <a:custGeom>
            <a:avLst/>
            <a:gdLst/>
            <a:ahLst/>
            <a:cxnLst/>
            <a:rect l="l" t="t" r="r" b="b"/>
            <a:pathLst>
              <a:path w="11843890" h="683994">
                <a:moveTo>
                  <a:pt x="0" y="0"/>
                </a:moveTo>
                <a:lnTo>
                  <a:pt x="11843890" y="0"/>
                </a:lnTo>
                <a:lnTo>
                  <a:pt x="11843890" y="683994"/>
                </a:lnTo>
                <a:lnTo>
                  <a:pt x="0" y="683994"/>
                </a:lnTo>
                <a:lnTo>
                  <a:pt x="0" y="0"/>
                </a:lnTo>
                <a:close/>
              </a:path>
            </a:pathLst>
          </a:custGeom>
          <a:blipFill>
            <a:blip r:embed="rId10"/>
            <a:stretch>
              <a:fillRect/>
            </a:stretch>
          </a:blipFill>
        </p:spPr>
      </p:sp>
      <p:sp>
        <p:nvSpPr>
          <p:cNvPr id="8" name="TextBox 8"/>
          <p:cNvSpPr txBox="1"/>
          <p:nvPr/>
        </p:nvSpPr>
        <p:spPr>
          <a:xfrm>
            <a:off x="617784" y="664781"/>
            <a:ext cx="5810799" cy="1718419"/>
          </a:xfrm>
          <a:prstGeom prst="rect">
            <a:avLst/>
          </a:prstGeom>
        </p:spPr>
        <p:txBody>
          <a:bodyPr lIns="0" tIns="0" rIns="0" bIns="0" rtlCol="0" anchor="t">
            <a:spAutoFit/>
          </a:bodyPr>
          <a:lstStyle/>
          <a:p>
            <a:pPr>
              <a:lnSpc>
                <a:spcPts val="6718"/>
              </a:lnSpc>
            </a:pPr>
            <a:r>
              <a:rPr lang="en-US" sz="5998" dirty="0">
                <a:solidFill>
                  <a:srgbClr val="000000"/>
                </a:solidFill>
                <a:latin typeface="Lilita One"/>
              </a:rPr>
              <a:t>4.Methodology and Model </a:t>
            </a:r>
          </a:p>
        </p:txBody>
      </p:sp>
      <p:sp>
        <p:nvSpPr>
          <p:cNvPr id="9" name="TextBox 9"/>
          <p:cNvSpPr txBox="1"/>
          <p:nvPr/>
        </p:nvSpPr>
        <p:spPr>
          <a:xfrm>
            <a:off x="617784" y="2913370"/>
            <a:ext cx="5810799" cy="522337"/>
          </a:xfrm>
          <a:prstGeom prst="rect">
            <a:avLst/>
          </a:prstGeom>
        </p:spPr>
        <p:txBody>
          <a:bodyPr lIns="0" tIns="0" rIns="0" bIns="0" rtlCol="0" anchor="t">
            <a:spAutoFit/>
          </a:bodyPr>
          <a:lstStyle/>
          <a:p>
            <a:pPr>
              <a:lnSpc>
                <a:spcPts val="4030"/>
              </a:lnSpc>
            </a:pPr>
            <a:r>
              <a:rPr lang="en-US" sz="3598">
                <a:solidFill>
                  <a:srgbClr val="000000"/>
                </a:solidFill>
                <a:latin typeface="Lilita One"/>
              </a:rPr>
              <a:t>MODEL WITH FOUR FEATURE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975360" y="1271269"/>
            <a:ext cx="9296400" cy="2127251"/>
          </a:xfrm>
          <a:custGeom>
            <a:avLst/>
            <a:gdLst/>
            <a:ahLst/>
            <a:cxnLst/>
            <a:rect l="l" t="t" r="r" b="b"/>
            <a:pathLst>
              <a:path w="10103485" h="2536776">
                <a:moveTo>
                  <a:pt x="0" y="0"/>
                </a:moveTo>
                <a:lnTo>
                  <a:pt x="10103485" y="0"/>
                </a:lnTo>
                <a:lnTo>
                  <a:pt x="10103485" y="2536776"/>
                </a:lnTo>
                <a:lnTo>
                  <a:pt x="0" y="2536776"/>
                </a:lnTo>
                <a:lnTo>
                  <a:pt x="0" y="0"/>
                </a:lnTo>
                <a:close/>
              </a:path>
            </a:pathLst>
          </a:custGeom>
          <a:blipFill>
            <a:blip r:embed="rId2"/>
            <a:stretch>
              <a:fillRect l="-8418" t="-74886" r="-45462" b="-169858"/>
            </a:stretch>
          </a:blipFill>
        </p:spPr>
      </p:sp>
      <p:sp>
        <p:nvSpPr>
          <p:cNvPr id="3" name="Freeform 3"/>
          <p:cNvSpPr/>
          <p:nvPr/>
        </p:nvSpPr>
        <p:spPr>
          <a:xfrm>
            <a:off x="990600" y="3390900"/>
            <a:ext cx="9296400" cy="5560109"/>
          </a:xfrm>
          <a:custGeom>
            <a:avLst/>
            <a:gdLst/>
            <a:ahLst/>
            <a:cxnLst/>
            <a:rect l="l" t="t" r="r" b="b"/>
            <a:pathLst>
              <a:path w="9457128" h="5962989">
                <a:moveTo>
                  <a:pt x="0" y="0"/>
                </a:moveTo>
                <a:lnTo>
                  <a:pt x="9457128" y="0"/>
                </a:lnTo>
                <a:lnTo>
                  <a:pt x="9457128" y="5962989"/>
                </a:lnTo>
                <a:lnTo>
                  <a:pt x="0" y="5962989"/>
                </a:lnTo>
                <a:lnTo>
                  <a:pt x="0" y="0"/>
                </a:lnTo>
                <a:close/>
              </a:path>
            </a:pathLst>
          </a:custGeom>
          <a:blipFill>
            <a:blip r:embed="rId3"/>
            <a:stretch>
              <a:fillRect l="-19681" t="-31687" r="-43836" b="-14188"/>
            </a:stretch>
          </a:blipFill>
        </p:spPr>
      </p:sp>
      <p:sp>
        <p:nvSpPr>
          <p:cNvPr id="4" name="Freeform 4"/>
          <p:cNvSpPr/>
          <p:nvPr/>
        </p:nvSpPr>
        <p:spPr>
          <a:xfrm>
            <a:off x="975360" y="8951009"/>
            <a:ext cx="10420945" cy="1177082"/>
          </a:xfrm>
          <a:custGeom>
            <a:avLst/>
            <a:gdLst/>
            <a:ahLst/>
            <a:cxnLst/>
            <a:rect l="l" t="t" r="r" b="b"/>
            <a:pathLst>
              <a:path w="10420945" h="1177082">
                <a:moveTo>
                  <a:pt x="0" y="0"/>
                </a:moveTo>
                <a:lnTo>
                  <a:pt x="10420946" y="0"/>
                </a:lnTo>
                <a:lnTo>
                  <a:pt x="10420946" y="1177082"/>
                </a:lnTo>
                <a:lnTo>
                  <a:pt x="0" y="1177082"/>
                </a:lnTo>
                <a:lnTo>
                  <a:pt x="0" y="0"/>
                </a:lnTo>
                <a:close/>
              </a:path>
            </a:pathLst>
          </a:custGeom>
          <a:blipFill>
            <a:blip r:embed="rId4"/>
            <a:stretch>
              <a:fillRect l="-27425" t="-848209" r="-81993" b="-94683"/>
            </a:stretch>
          </a:blipFill>
        </p:spPr>
      </p:sp>
      <p:sp>
        <p:nvSpPr>
          <p:cNvPr id="5" name="TextBox 5"/>
          <p:cNvSpPr txBox="1"/>
          <p:nvPr/>
        </p:nvSpPr>
        <p:spPr>
          <a:xfrm>
            <a:off x="512454" y="547369"/>
            <a:ext cx="4653260" cy="481331"/>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Open Sans Light Bold"/>
              </a:rPr>
              <a:t>Model with  three  feature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7760395" y="710564"/>
            <a:ext cx="10195654" cy="1911724"/>
          </a:xfrm>
          <a:custGeom>
            <a:avLst/>
            <a:gdLst/>
            <a:ahLst/>
            <a:cxnLst/>
            <a:rect l="l" t="t" r="r" b="b"/>
            <a:pathLst>
              <a:path w="10195654" h="1911724">
                <a:moveTo>
                  <a:pt x="0" y="0"/>
                </a:moveTo>
                <a:lnTo>
                  <a:pt x="10195654" y="0"/>
                </a:lnTo>
                <a:lnTo>
                  <a:pt x="10195654" y="1911724"/>
                </a:lnTo>
                <a:lnTo>
                  <a:pt x="0" y="1911724"/>
                </a:lnTo>
                <a:lnTo>
                  <a:pt x="0" y="0"/>
                </a:lnTo>
                <a:close/>
              </a:path>
            </a:pathLst>
          </a:custGeom>
          <a:blipFill>
            <a:blip r:embed="rId2"/>
            <a:stretch>
              <a:fillRect l="-8466" t="-96328" r="-46283" b="-267912"/>
            </a:stretch>
          </a:blipFill>
        </p:spPr>
      </p:sp>
      <p:sp>
        <p:nvSpPr>
          <p:cNvPr id="3" name="Freeform 3"/>
          <p:cNvSpPr/>
          <p:nvPr/>
        </p:nvSpPr>
        <p:spPr>
          <a:xfrm>
            <a:off x="-205551" y="2809421"/>
            <a:ext cx="10243746" cy="6159490"/>
          </a:xfrm>
          <a:custGeom>
            <a:avLst/>
            <a:gdLst/>
            <a:ahLst/>
            <a:cxnLst/>
            <a:rect l="l" t="t" r="r" b="b"/>
            <a:pathLst>
              <a:path w="10243746" h="6159490">
                <a:moveTo>
                  <a:pt x="0" y="0"/>
                </a:moveTo>
                <a:lnTo>
                  <a:pt x="10243746" y="0"/>
                </a:lnTo>
                <a:lnTo>
                  <a:pt x="10243746" y="6159490"/>
                </a:lnTo>
                <a:lnTo>
                  <a:pt x="0" y="6159490"/>
                </a:lnTo>
                <a:lnTo>
                  <a:pt x="0" y="0"/>
                </a:lnTo>
                <a:close/>
              </a:path>
            </a:pathLst>
          </a:custGeom>
          <a:blipFill>
            <a:blip r:embed="rId3"/>
            <a:stretch>
              <a:fillRect l="-17733" t="-35391" r="-44334" b="-16221"/>
            </a:stretch>
          </a:blipFill>
        </p:spPr>
      </p:sp>
      <p:sp>
        <p:nvSpPr>
          <p:cNvPr id="4" name="Freeform 4"/>
          <p:cNvSpPr/>
          <p:nvPr/>
        </p:nvSpPr>
        <p:spPr>
          <a:xfrm>
            <a:off x="6992229" y="9159411"/>
            <a:ext cx="8249805" cy="1130955"/>
          </a:xfrm>
          <a:custGeom>
            <a:avLst/>
            <a:gdLst/>
            <a:ahLst/>
            <a:cxnLst/>
            <a:rect l="l" t="t" r="r" b="b"/>
            <a:pathLst>
              <a:path w="8249805" h="1130955">
                <a:moveTo>
                  <a:pt x="0" y="0"/>
                </a:moveTo>
                <a:lnTo>
                  <a:pt x="8249805" y="0"/>
                </a:lnTo>
                <a:lnTo>
                  <a:pt x="8249805" y="1130956"/>
                </a:lnTo>
                <a:lnTo>
                  <a:pt x="0" y="1130956"/>
                </a:lnTo>
                <a:lnTo>
                  <a:pt x="0" y="0"/>
                </a:lnTo>
                <a:close/>
              </a:path>
            </a:pathLst>
          </a:custGeom>
          <a:blipFill>
            <a:blip r:embed="rId4"/>
            <a:stretch>
              <a:fillRect l="-29214" t="-737925" r="-109882" b="-143132"/>
            </a:stretch>
          </a:blipFill>
        </p:spPr>
      </p:sp>
      <p:sp>
        <p:nvSpPr>
          <p:cNvPr id="5" name="TextBox 5"/>
          <p:cNvSpPr txBox="1"/>
          <p:nvPr/>
        </p:nvSpPr>
        <p:spPr>
          <a:xfrm>
            <a:off x="448257" y="634364"/>
            <a:ext cx="6543973" cy="712472"/>
          </a:xfrm>
          <a:prstGeom prst="rect">
            <a:avLst/>
          </a:prstGeom>
        </p:spPr>
        <p:txBody>
          <a:bodyPr lIns="0" tIns="0" rIns="0" bIns="0" rtlCol="0" anchor="t">
            <a:spAutoFit/>
          </a:bodyPr>
          <a:lstStyle/>
          <a:p>
            <a:pPr algn="ctr">
              <a:lnSpc>
                <a:spcPts val="5879"/>
              </a:lnSpc>
              <a:spcBef>
                <a:spcPct val="0"/>
              </a:spcBef>
            </a:pPr>
            <a:r>
              <a:rPr lang="en-US" sz="4199">
                <a:solidFill>
                  <a:srgbClr val="000000"/>
                </a:solidFill>
                <a:latin typeface="Open Sans Light Bold"/>
              </a:rPr>
              <a:t>Model with  two  feature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374278" y="1313098"/>
            <a:ext cx="10864875" cy="2141722"/>
          </a:xfrm>
          <a:custGeom>
            <a:avLst/>
            <a:gdLst/>
            <a:ahLst/>
            <a:cxnLst/>
            <a:rect l="l" t="t" r="r" b="b"/>
            <a:pathLst>
              <a:path w="10864875" h="2141722">
                <a:moveTo>
                  <a:pt x="0" y="0"/>
                </a:moveTo>
                <a:lnTo>
                  <a:pt x="10864876" y="0"/>
                </a:lnTo>
                <a:lnTo>
                  <a:pt x="10864876" y="2141723"/>
                </a:lnTo>
                <a:lnTo>
                  <a:pt x="0" y="2141723"/>
                </a:lnTo>
                <a:lnTo>
                  <a:pt x="0" y="0"/>
                </a:lnTo>
                <a:close/>
              </a:path>
            </a:pathLst>
          </a:custGeom>
          <a:blipFill>
            <a:blip r:embed="rId2"/>
            <a:stretch>
              <a:fillRect l="-8395" t="-95117" r="-45055" b="-242761"/>
            </a:stretch>
          </a:blipFill>
        </p:spPr>
      </p:sp>
      <p:sp>
        <p:nvSpPr>
          <p:cNvPr id="3" name="Freeform 3"/>
          <p:cNvSpPr/>
          <p:nvPr/>
        </p:nvSpPr>
        <p:spPr>
          <a:xfrm>
            <a:off x="374278" y="3740571"/>
            <a:ext cx="10416519" cy="6486444"/>
          </a:xfrm>
          <a:custGeom>
            <a:avLst/>
            <a:gdLst/>
            <a:ahLst/>
            <a:cxnLst/>
            <a:rect l="l" t="t" r="r" b="b"/>
            <a:pathLst>
              <a:path w="10416519" h="6486444">
                <a:moveTo>
                  <a:pt x="0" y="0"/>
                </a:moveTo>
                <a:lnTo>
                  <a:pt x="10416519" y="0"/>
                </a:lnTo>
                <a:lnTo>
                  <a:pt x="10416519" y="6486444"/>
                </a:lnTo>
                <a:lnTo>
                  <a:pt x="0" y="6486444"/>
                </a:lnTo>
                <a:lnTo>
                  <a:pt x="0" y="0"/>
                </a:lnTo>
                <a:close/>
              </a:path>
            </a:pathLst>
          </a:custGeom>
          <a:blipFill>
            <a:blip r:embed="rId3"/>
            <a:stretch>
              <a:fillRect l="-18136" t="-31990" r="-44895" b="-15278"/>
            </a:stretch>
          </a:blipFill>
        </p:spPr>
      </p:sp>
      <p:sp>
        <p:nvSpPr>
          <p:cNvPr id="4" name="Freeform 4"/>
          <p:cNvSpPr/>
          <p:nvPr/>
        </p:nvSpPr>
        <p:spPr>
          <a:xfrm>
            <a:off x="11544971" y="6731629"/>
            <a:ext cx="6094157" cy="1009929"/>
          </a:xfrm>
          <a:custGeom>
            <a:avLst/>
            <a:gdLst/>
            <a:ahLst/>
            <a:cxnLst/>
            <a:rect l="l" t="t" r="r" b="b"/>
            <a:pathLst>
              <a:path w="6094157" h="1009929">
                <a:moveTo>
                  <a:pt x="0" y="0"/>
                </a:moveTo>
                <a:lnTo>
                  <a:pt x="6094157" y="0"/>
                </a:lnTo>
                <a:lnTo>
                  <a:pt x="6094157" y="1009930"/>
                </a:lnTo>
                <a:lnTo>
                  <a:pt x="0" y="1009930"/>
                </a:lnTo>
                <a:lnTo>
                  <a:pt x="0" y="0"/>
                </a:lnTo>
                <a:close/>
              </a:path>
            </a:pathLst>
          </a:custGeom>
          <a:blipFill>
            <a:blip r:embed="rId3"/>
            <a:stretch>
              <a:fillRect l="-50268" t="-1330756" r="-294315" b="-78279"/>
            </a:stretch>
          </a:blipFill>
        </p:spPr>
      </p:sp>
      <p:sp>
        <p:nvSpPr>
          <p:cNvPr id="5" name="TextBox 5"/>
          <p:cNvSpPr txBox="1"/>
          <p:nvPr/>
        </p:nvSpPr>
        <p:spPr>
          <a:xfrm>
            <a:off x="3020511" y="463467"/>
            <a:ext cx="6504489" cy="551626"/>
          </a:xfrm>
          <a:prstGeom prst="rect">
            <a:avLst/>
          </a:prstGeom>
        </p:spPr>
        <p:txBody>
          <a:bodyPr wrap="square" lIns="0" tIns="0" rIns="0" bIns="0" rtlCol="0" anchor="t">
            <a:spAutoFit/>
          </a:bodyPr>
          <a:lstStyle/>
          <a:p>
            <a:pPr algn="ctr">
              <a:lnSpc>
                <a:spcPts val="4619"/>
              </a:lnSpc>
              <a:spcBef>
                <a:spcPct val="0"/>
              </a:spcBef>
            </a:pPr>
            <a:r>
              <a:rPr lang="en-US" sz="3299" dirty="0">
                <a:solidFill>
                  <a:srgbClr val="000000"/>
                </a:solidFill>
                <a:latin typeface="Open Sans Light Bold"/>
              </a:rPr>
              <a:t>Model with  one  feature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38260" y="2708460"/>
            <a:ext cx="7683989" cy="1544298"/>
          </a:xfrm>
          <a:custGeom>
            <a:avLst/>
            <a:gdLst/>
            <a:ahLst/>
            <a:cxnLst/>
            <a:rect l="l" t="t" r="r" b="b"/>
            <a:pathLst>
              <a:path w="7683989" h="1544298">
                <a:moveTo>
                  <a:pt x="0" y="0"/>
                </a:moveTo>
                <a:lnTo>
                  <a:pt x="7683989" y="0"/>
                </a:lnTo>
                <a:lnTo>
                  <a:pt x="7683989" y="1544298"/>
                </a:lnTo>
                <a:lnTo>
                  <a:pt x="0" y="1544298"/>
                </a:lnTo>
                <a:lnTo>
                  <a:pt x="0" y="0"/>
                </a:lnTo>
                <a:close/>
              </a:path>
            </a:pathLst>
          </a:custGeom>
          <a:blipFill>
            <a:blip r:embed="rId2"/>
            <a:stretch>
              <a:fillRect l="-18147" t="-234201" r="-192812" b="-536124"/>
            </a:stretch>
          </a:blipFill>
        </p:spPr>
      </p:sp>
      <p:sp>
        <p:nvSpPr>
          <p:cNvPr id="4" name="Freeform 4"/>
          <p:cNvSpPr/>
          <p:nvPr/>
        </p:nvSpPr>
        <p:spPr>
          <a:xfrm>
            <a:off x="10566460" y="1638300"/>
            <a:ext cx="6482416" cy="4063744"/>
          </a:xfrm>
          <a:custGeom>
            <a:avLst/>
            <a:gdLst/>
            <a:ahLst/>
            <a:cxnLst/>
            <a:rect l="l" t="t" r="r" b="b"/>
            <a:pathLst>
              <a:path w="9780379" h="5128690">
                <a:moveTo>
                  <a:pt x="0" y="0"/>
                </a:moveTo>
                <a:lnTo>
                  <a:pt x="9780378" y="0"/>
                </a:lnTo>
                <a:lnTo>
                  <a:pt x="9780378" y="5128690"/>
                </a:lnTo>
                <a:lnTo>
                  <a:pt x="0" y="5128690"/>
                </a:lnTo>
                <a:lnTo>
                  <a:pt x="0" y="0"/>
                </a:lnTo>
                <a:close/>
              </a:path>
            </a:pathLst>
          </a:custGeom>
          <a:blipFill>
            <a:blip r:embed="rId3"/>
            <a:stretch>
              <a:fillRect l="-16812" t="-26618" r="-7026" b="-6220"/>
            </a:stretch>
          </a:blipFill>
        </p:spPr>
      </p:sp>
      <p:sp>
        <p:nvSpPr>
          <p:cNvPr id="6" name="TextBox 6"/>
          <p:cNvSpPr txBox="1"/>
          <p:nvPr/>
        </p:nvSpPr>
        <p:spPr>
          <a:xfrm>
            <a:off x="190151" y="1630680"/>
            <a:ext cx="5506874" cy="551433"/>
          </a:xfrm>
          <a:prstGeom prst="rect">
            <a:avLst/>
          </a:prstGeom>
        </p:spPr>
        <p:txBody>
          <a:bodyPr wrap="square" lIns="0" tIns="0" rIns="0" bIns="0" rtlCol="0" anchor="t">
            <a:spAutoFit/>
          </a:bodyPr>
          <a:lstStyle/>
          <a:p>
            <a:pPr algn="ctr">
              <a:lnSpc>
                <a:spcPts val="4277"/>
              </a:lnSpc>
              <a:spcBef>
                <a:spcPct val="0"/>
              </a:spcBef>
            </a:pPr>
            <a:r>
              <a:rPr lang="en-US" sz="4277" dirty="0">
                <a:solidFill>
                  <a:srgbClr val="000000"/>
                </a:solidFill>
                <a:latin typeface="Granaina"/>
              </a:rPr>
              <a:t>Evaluate first model</a:t>
            </a:r>
          </a:p>
        </p:txBody>
      </p:sp>
      <p:pic>
        <p:nvPicPr>
          <p:cNvPr id="7" name="Picture 6">
            <a:extLst>
              <a:ext uri="{FF2B5EF4-FFF2-40B4-BE49-F238E27FC236}">
                <a16:creationId xmlns:a16="http://schemas.microsoft.com/office/drawing/2014/main" id="{232DAEDA-C43D-4A7B-8ED6-94208AD97F80}"/>
              </a:ext>
            </a:extLst>
          </p:cNvPr>
          <p:cNvPicPr>
            <a:picLocks noChangeAspect="1"/>
          </p:cNvPicPr>
          <p:nvPr/>
        </p:nvPicPr>
        <p:blipFill>
          <a:blip r:embed="rId4"/>
          <a:stretch>
            <a:fillRect/>
          </a:stretch>
        </p:blipFill>
        <p:spPr>
          <a:xfrm>
            <a:off x="914400" y="4076700"/>
            <a:ext cx="3505200" cy="3672779"/>
          </a:xfrm>
          <a:prstGeom prst="rect">
            <a:avLst/>
          </a:prstGeom>
        </p:spPr>
      </p:pic>
      <p:pic>
        <p:nvPicPr>
          <p:cNvPr id="8" name="Picture 7">
            <a:extLst>
              <a:ext uri="{FF2B5EF4-FFF2-40B4-BE49-F238E27FC236}">
                <a16:creationId xmlns:a16="http://schemas.microsoft.com/office/drawing/2014/main" id="{9E55F168-6842-43C4-8480-11104A94794F}"/>
              </a:ext>
            </a:extLst>
          </p:cNvPr>
          <p:cNvPicPr>
            <a:picLocks noChangeAspect="1"/>
          </p:cNvPicPr>
          <p:nvPr/>
        </p:nvPicPr>
        <p:blipFill>
          <a:blip r:embed="rId5"/>
          <a:stretch>
            <a:fillRect/>
          </a:stretch>
        </p:blipFill>
        <p:spPr>
          <a:xfrm>
            <a:off x="4480332" y="4099559"/>
            <a:ext cx="4013470" cy="4063743"/>
          </a:xfrm>
          <a:prstGeom prst="rect">
            <a:avLst/>
          </a:prstGeom>
        </p:spPr>
      </p:pic>
      <p:pic>
        <p:nvPicPr>
          <p:cNvPr id="3" name="Picture 2">
            <a:extLst>
              <a:ext uri="{FF2B5EF4-FFF2-40B4-BE49-F238E27FC236}">
                <a16:creationId xmlns:a16="http://schemas.microsoft.com/office/drawing/2014/main" id="{45226006-0E8A-471F-9E29-515F12FE88C2}"/>
              </a:ext>
            </a:extLst>
          </p:cNvPr>
          <p:cNvPicPr>
            <a:picLocks noChangeAspect="1"/>
          </p:cNvPicPr>
          <p:nvPr/>
        </p:nvPicPr>
        <p:blipFill>
          <a:blip r:embed="rId6"/>
          <a:stretch>
            <a:fillRect/>
          </a:stretch>
        </p:blipFill>
        <p:spPr>
          <a:xfrm>
            <a:off x="10972800" y="5702044"/>
            <a:ext cx="5950256" cy="372764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4" name="TextBox 4"/>
          <p:cNvSpPr txBox="1"/>
          <p:nvPr/>
        </p:nvSpPr>
        <p:spPr>
          <a:xfrm>
            <a:off x="5666001" y="684307"/>
            <a:ext cx="5537649" cy="803086"/>
          </a:xfrm>
          <a:prstGeom prst="rect">
            <a:avLst/>
          </a:prstGeom>
        </p:spPr>
        <p:txBody>
          <a:bodyPr lIns="0" tIns="0" rIns="0" bIns="0" rtlCol="0" anchor="t">
            <a:spAutoFit/>
          </a:bodyPr>
          <a:lstStyle/>
          <a:p>
            <a:pPr algn="ctr">
              <a:lnSpc>
                <a:spcPts val="6029"/>
              </a:lnSpc>
              <a:spcBef>
                <a:spcPct val="0"/>
              </a:spcBef>
            </a:pPr>
            <a:r>
              <a:rPr lang="en-US" sz="6029">
                <a:solidFill>
                  <a:srgbClr val="000000"/>
                </a:solidFill>
                <a:latin typeface="Granaina"/>
              </a:rPr>
              <a:t>Evaluate secode model</a:t>
            </a:r>
          </a:p>
        </p:txBody>
      </p:sp>
      <p:pic>
        <p:nvPicPr>
          <p:cNvPr id="5" name="Picture 4">
            <a:extLst>
              <a:ext uri="{FF2B5EF4-FFF2-40B4-BE49-F238E27FC236}">
                <a16:creationId xmlns:a16="http://schemas.microsoft.com/office/drawing/2014/main" id="{516727BD-BA7C-4F4C-AA21-AACB0AC8204F}"/>
              </a:ext>
            </a:extLst>
          </p:cNvPr>
          <p:cNvPicPr>
            <a:picLocks noChangeAspect="1"/>
          </p:cNvPicPr>
          <p:nvPr/>
        </p:nvPicPr>
        <p:blipFill>
          <a:blip r:embed="rId2"/>
          <a:stretch>
            <a:fillRect/>
          </a:stretch>
        </p:blipFill>
        <p:spPr>
          <a:xfrm>
            <a:off x="304800" y="1714500"/>
            <a:ext cx="7445464" cy="4822474"/>
          </a:xfrm>
          <a:prstGeom prst="rect">
            <a:avLst/>
          </a:prstGeom>
        </p:spPr>
      </p:pic>
      <p:pic>
        <p:nvPicPr>
          <p:cNvPr id="6" name="Picture 5">
            <a:extLst>
              <a:ext uri="{FF2B5EF4-FFF2-40B4-BE49-F238E27FC236}">
                <a16:creationId xmlns:a16="http://schemas.microsoft.com/office/drawing/2014/main" id="{C741B57F-8BB5-4360-B00D-EB5E902753B7}"/>
              </a:ext>
            </a:extLst>
          </p:cNvPr>
          <p:cNvPicPr>
            <a:picLocks noChangeAspect="1"/>
          </p:cNvPicPr>
          <p:nvPr/>
        </p:nvPicPr>
        <p:blipFill>
          <a:blip r:embed="rId3"/>
          <a:stretch>
            <a:fillRect/>
          </a:stretch>
        </p:blipFill>
        <p:spPr>
          <a:xfrm>
            <a:off x="8001000" y="1706880"/>
            <a:ext cx="7632795" cy="573775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11115560" y="1800410"/>
            <a:ext cx="6824279" cy="5360918"/>
          </a:xfrm>
          <a:custGeom>
            <a:avLst/>
            <a:gdLst/>
            <a:ahLst/>
            <a:cxnLst/>
            <a:rect l="l" t="t" r="r" b="b"/>
            <a:pathLst>
              <a:path w="6824279" h="5360918">
                <a:moveTo>
                  <a:pt x="0" y="0"/>
                </a:moveTo>
                <a:lnTo>
                  <a:pt x="6824279" y="0"/>
                </a:lnTo>
                <a:lnTo>
                  <a:pt x="6824279" y="5360918"/>
                </a:lnTo>
                <a:lnTo>
                  <a:pt x="0" y="5360918"/>
                </a:lnTo>
                <a:lnTo>
                  <a:pt x="0" y="0"/>
                </a:lnTo>
                <a:close/>
              </a:path>
            </a:pathLst>
          </a:custGeom>
          <a:blipFill>
            <a:blip r:embed="rId2"/>
            <a:stretch>
              <a:fillRect l="-27512" t="-36461" r="-79144" b="-11514"/>
            </a:stretch>
          </a:blipFill>
        </p:spPr>
      </p:sp>
      <p:sp>
        <p:nvSpPr>
          <p:cNvPr id="3" name="Freeform 3"/>
          <p:cNvSpPr/>
          <p:nvPr/>
        </p:nvSpPr>
        <p:spPr>
          <a:xfrm>
            <a:off x="0" y="1677701"/>
            <a:ext cx="10880324" cy="5606336"/>
          </a:xfrm>
          <a:custGeom>
            <a:avLst/>
            <a:gdLst/>
            <a:ahLst/>
            <a:cxnLst/>
            <a:rect l="l" t="t" r="r" b="b"/>
            <a:pathLst>
              <a:path w="10880324" h="5606336">
                <a:moveTo>
                  <a:pt x="0" y="0"/>
                </a:moveTo>
                <a:lnTo>
                  <a:pt x="10880324" y="0"/>
                </a:lnTo>
                <a:lnTo>
                  <a:pt x="10880324" y="5606336"/>
                </a:lnTo>
                <a:lnTo>
                  <a:pt x="0" y="5606336"/>
                </a:lnTo>
                <a:lnTo>
                  <a:pt x="0" y="0"/>
                </a:lnTo>
                <a:close/>
              </a:path>
            </a:pathLst>
          </a:custGeom>
          <a:blipFill>
            <a:blip r:embed="rId3"/>
            <a:stretch>
              <a:fillRect l="-16014" t="-28016" r="-7669" b="-7004"/>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4" name="Freeform 4"/>
          <p:cNvSpPr/>
          <p:nvPr/>
        </p:nvSpPr>
        <p:spPr>
          <a:xfrm>
            <a:off x="7077777" y="4447778"/>
            <a:ext cx="10904866" cy="5483627"/>
          </a:xfrm>
          <a:custGeom>
            <a:avLst/>
            <a:gdLst/>
            <a:ahLst/>
            <a:cxnLst/>
            <a:rect l="l" t="t" r="r" b="b"/>
            <a:pathLst>
              <a:path w="10904866" h="5483627">
                <a:moveTo>
                  <a:pt x="0" y="0"/>
                </a:moveTo>
                <a:lnTo>
                  <a:pt x="10904866" y="0"/>
                </a:lnTo>
                <a:lnTo>
                  <a:pt x="10904866" y="5483627"/>
                </a:lnTo>
                <a:lnTo>
                  <a:pt x="0" y="5483627"/>
                </a:lnTo>
                <a:lnTo>
                  <a:pt x="0" y="0"/>
                </a:lnTo>
                <a:close/>
              </a:path>
            </a:pathLst>
          </a:custGeom>
          <a:blipFill>
            <a:blip r:embed="rId2"/>
            <a:stretch>
              <a:fillRect l="-15978" t="-30433" r="-7426" b="-7608"/>
            </a:stretch>
          </a:blipFill>
        </p:spPr>
      </p:sp>
      <p:sp>
        <p:nvSpPr>
          <p:cNvPr id="5" name="TextBox 5"/>
          <p:cNvSpPr txBox="1"/>
          <p:nvPr/>
        </p:nvSpPr>
        <p:spPr>
          <a:xfrm>
            <a:off x="783281" y="3260653"/>
            <a:ext cx="5253800" cy="868208"/>
          </a:xfrm>
          <a:prstGeom prst="rect">
            <a:avLst/>
          </a:prstGeom>
        </p:spPr>
        <p:txBody>
          <a:bodyPr lIns="0" tIns="0" rIns="0" bIns="0" rtlCol="0" anchor="t">
            <a:spAutoFit/>
          </a:bodyPr>
          <a:lstStyle/>
          <a:p>
            <a:pPr algn="ctr">
              <a:lnSpc>
                <a:spcPts val="6457"/>
              </a:lnSpc>
              <a:spcBef>
                <a:spcPct val="0"/>
              </a:spcBef>
            </a:pPr>
            <a:r>
              <a:rPr lang="en-US" sz="6457">
                <a:solidFill>
                  <a:srgbClr val="000000"/>
                </a:solidFill>
                <a:latin typeface="Granaina"/>
              </a:rPr>
              <a:t>Evalute third model</a:t>
            </a:r>
          </a:p>
        </p:txBody>
      </p:sp>
      <p:pic>
        <p:nvPicPr>
          <p:cNvPr id="6" name="Picture 5">
            <a:extLst>
              <a:ext uri="{FF2B5EF4-FFF2-40B4-BE49-F238E27FC236}">
                <a16:creationId xmlns:a16="http://schemas.microsoft.com/office/drawing/2014/main" id="{89C63475-9D10-469B-AE52-22AAD987922D}"/>
              </a:ext>
            </a:extLst>
          </p:cNvPr>
          <p:cNvPicPr>
            <a:picLocks noChangeAspect="1"/>
          </p:cNvPicPr>
          <p:nvPr/>
        </p:nvPicPr>
        <p:blipFill>
          <a:blip r:embed="rId3"/>
          <a:stretch>
            <a:fillRect/>
          </a:stretch>
        </p:blipFill>
        <p:spPr>
          <a:xfrm>
            <a:off x="6470513" y="256535"/>
            <a:ext cx="3909187" cy="3667765"/>
          </a:xfrm>
          <a:prstGeom prst="rect">
            <a:avLst/>
          </a:prstGeom>
        </p:spPr>
      </p:pic>
      <p:pic>
        <p:nvPicPr>
          <p:cNvPr id="7" name="Picture 6">
            <a:extLst>
              <a:ext uri="{FF2B5EF4-FFF2-40B4-BE49-F238E27FC236}">
                <a16:creationId xmlns:a16="http://schemas.microsoft.com/office/drawing/2014/main" id="{4E262899-4D2E-47D6-9BA5-5338434CE70A}"/>
              </a:ext>
            </a:extLst>
          </p:cNvPr>
          <p:cNvPicPr>
            <a:picLocks noChangeAspect="1"/>
          </p:cNvPicPr>
          <p:nvPr/>
        </p:nvPicPr>
        <p:blipFill>
          <a:blip r:embed="rId4"/>
          <a:stretch>
            <a:fillRect/>
          </a:stretch>
        </p:blipFill>
        <p:spPr>
          <a:xfrm>
            <a:off x="10668000" y="171654"/>
            <a:ext cx="4514933" cy="39572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TextBox 2"/>
          <p:cNvSpPr txBox="1"/>
          <p:nvPr/>
        </p:nvSpPr>
        <p:spPr>
          <a:xfrm>
            <a:off x="1028700" y="1485103"/>
            <a:ext cx="10609200" cy="1209675"/>
          </a:xfrm>
          <a:prstGeom prst="rect">
            <a:avLst/>
          </a:prstGeom>
        </p:spPr>
        <p:txBody>
          <a:bodyPr lIns="0" tIns="0" rIns="0" bIns="0" rtlCol="0" anchor="t">
            <a:spAutoFit/>
          </a:bodyPr>
          <a:lstStyle/>
          <a:p>
            <a:pPr marL="0" lvl="0" indent="0" algn="l">
              <a:lnSpc>
                <a:spcPts val="9000"/>
              </a:lnSpc>
            </a:pPr>
            <a:r>
              <a:rPr lang="en-US" sz="9000">
                <a:solidFill>
                  <a:srgbClr val="403533"/>
                </a:solidFill>
                <a:latin typeface="Granaina"/>
              </a:rPr>
              <a:t>Contents</a:t>
            </a:r>
          </a:p>
        </p:txBody>
      </p:sp>
      <p:sp>
        <p:nvSpPr>
          <p:cNvPr id="3" name="Freeform 3"/>
          <p:cNvSpPr/>
          <p:nvPr/>
        </p:nvSpPr>
        <p:spPr>
          <a:xfrm>
            <a:off x="12792184" y="-2382713"/>
            <a:ext cx="4074479" cy="5716743"/>
          </a:xfrm>
          <a:custGeom>
            <a:avLst/>
            <a:gdLst/>
            <a:ahLst/>
            <a:cxnLst/>
            <a:rect l="l" t="t" r="r" b="b"/>
            <a:pathLst>
              <a:path w="4074479" h="5716743">
                <a:moveTo>
                  <a:pt x="0" y="0"/>
                </a:moveTo>
                <a:lnTo>
                  <a:pt x="4074479" y="0"/>
                </a:lnTo>
                <a:lnTo>
                  <a:pt x="4074479" y="5716743"/>
                </a:lnTo>
                <a:lnTo>
                  <a:pt x="0" y="57167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244650" y="4463664"/>
            <a:ext cx="5888059" cy="545683"/>
            <a:chOff x="0" y="0"/>
            <a:chExt cx="7850746" cy="727577"/>
          </a:xfrm>
        </p:grpSpPr>
        <p:sp>
          <p:nvSpPr>
            <p:cNvPr id="5" name="TextBox 5"/>
            <p:cNvSpPr txBox="1"/>
            <p:nvPr/>
          </p:nvSpPr>
          <p:spPr>
            <a:xfrm>
              <a:off x="996477" y="-28575"/>
              <a:ext cx="6854269" cy="708157"/>
            </a:xfrm>
            <a:prstGeom prst="rect">
              <a:avLst/>
            </a:prstGeom>
          </p:spPr>
          <p:txBody>
            <a:bodyPr lIns="0" tIns="0" rIns="0" bIns="0" rtlCol="0" anchor="t">
              <a:spAutoFit/>
            </a:bodyPr>
            <a:lstStyle/>
            <a:p>
              <a:pPr>
                <a:lnSpc>
                  <a:spcPts val="4354"/>
                </a:lnSpc>
              </a:pPr>
              <a:r>
                <a:rPr lang="en-US" sz="3349">
                  <a:solidFill>
                    <a:srgbClr val="403533"/>
                  </a:solidFill>
                  <a:latin typeface="TT Chocolates Bold"/>
                </a:rPr>
                <a:t>INTRODUCTION</a:t>
              </a:r>
            </a:p>
          </p:txBody>
        </p:sp>
        <p:sp>
          <p:nvSpPr>
            <p:cNvPr id="6" name="TextBox 6"/>
            <p:cNvSpPr txBox="1"/>
            <p:nvPr/>
          </p:nvSpPr>
          <p:spPr>
            <a:xfrm>
              <a:off x="0" y="66675"/>
              <a:ext cx="699704" cy="660902"/>
            </a:xfrm>
            <a:prstGeom prst="rect">
              <a:avLst/>
            </a:prstGeom>
          </p:spPr>
          <p:txBody>
            <a:bodyPr lIns="0" tIns="0" rIns="0" bIns="0" rtlCol="0" anchor="t">
              <a:spAutoFit/>
            </a:bodyPr>
            <a:lstStyle/>
            <a:p>
              <a:pPr marL="0" lvl="0" indent="0" algn="l">
                <a:lnSpc>
                  <a:spcPts val="3607"/>
                </a:lnSpc>
              </a:pPr>
              <a:r>
                <a:rPr lang="en-US" sz="3607">
                  <a:solidFill>
                    <a:srgbClr val="403533"/>
                  </a:solidFill>
                  <a:latin typeface="Granaina"/>
                </a:rPr>
                <a:t>01</a:t>
              </a:r>
            </a:p>
          </p:txBody>
        </p:sp>
      </p:grpSp>
      <p:grpSp>
        <p:nvGrpSpPr>
          <p:cNvPr id="7" name="Group 7"/>
          <p:cNvGrpSpPr/>
          <p:nvPr/>
        </p:nvGrpSpPr>
        <p:grpSpPr>
          <a:xfrm>
            <a:off x="6858922" y="4585803"/>
            <a:ext cx="5112515" cy="922045"/>
            <a:chOff x="0" y="0"/>
            <a:chExt cx="6816687" cy="1229393"/>
          </a:xfrm>
        </p:grpSpPr>
        <p:sp>
          <p:nvSpPr>
            <p:cNvPr id="8" name="TextBox 8"/>
            <p:cNvSpPr txBox="1"/>
            <p:nvPr/>
          </p:nvSpPr>
          <p:spPr>
            <a:xfrm>
              <a:off x="865226" y="-28575"/>
              <a:ext cx="5951461" cy="1257968"/>
            </a:xfrm>
            <a:prstGeom prst="rect">
              <a:avLst/>
            </a:prstGeom>
          </p:spPr>
          <p:txBody>
            <a:bodyPr lIns="0" tIns="0" rIns="0" bIns="0" rtlCol="0" anchor="t">
              <a:spAutoFit/>
            </a:bodyPr>
            <a:lstStyle/>
            <a:p>
              <a:pPr>
                <a:lnSpc>
                  <a:spcPts val="3781"/>
                </a:lnSpc>
              </a:pPr>
              <a:r>
                <a:rPr lang="en-US" sz="2908">
                  <a:solidFill>
                    <a:srgbClr val="403533"/>
                  </a:solidFill>
                  <a:latin typeface="TT Chocolates Bold"/>
                </a:rPr>
                <a:t>EXPLORATORY DATA ANALYSIS (EDA)</a:t>
              </a:r>
            </a:p>
          </p:txBody>
        </p:sp>
        <p:sp>
          <p:nvSpPr>
            <p:cNvPr id="9" name="TextBox 9"/>
            <p:cNvSpPr txBox="1"/>
            <p:nvPr/>
          </p:nvSpPr>
          <p:spPr>
            <a:xfrm>
              <a:off x="0" y="47625"/>
              <a:ext cx="607543" cy="584120"/>
            </a:xfrm>
            <a:prstGeom prst="rect">
              <a:avLst/>
            </a:prstGeom>
          </p:spPr>
          <p:txBody>
            <a:bodyPr lIns="0" tIns="0" rIns="0" bIns="0" rtlCol="0" anchor="t">
              <a:spAutoFit/>
            </a:bodyPr>
            <a:lstStyle/>
            <a:p>
              <a:pPr marL="0" lvl="0" indent="0" algn="l">
                <a:lnSpc>
                  <a:spcPts val="3132"/>
                </a:lnSpc>
              </a:pPr>
              <a:r>
                <a:rPr lang="en-US" sz="3132">
                  <a:solidFill>
                    <a:srgbClr val="403533"/>
                  </a:solidFill>
                  <a:latin typeface="Granaina"/>
                </a:rPr>
                <a:t>02</a:t>
              </a:r>
            </a:p>
          </p:txBody>
        </p:sp>
      </p:grpSp>
      <p:grpSp>
        <p:nvGrpSpPr>
          <p:cNvPr id="10" name="Group 10"/>
          <p:cNvGrpSpPr/>
          <p:nvPr/>
        </p:nvGrpSpPr>
        <p:grpSpPr>
          <a:xfrm>
            <a:off x="12473194" y="4542438"/>
            <a:ext cx="5038068" cy="466909"/>
            <a:chOff x="0" y="0"/>
            <a:chExt cx="6717423" cy="622545"/>
          </a:xfrm>
        </p:grpSpPr>
        <p:sp>
          <p:nvSpPr>
            <p:cNvPr id="11" name="TextBox 11"/>
            <p:cNvSpPr txBox="1"/>
            <p:nvPr/>
          </p:nvSpPr>
          <p:spPr>
            <a:xfrm>
              <a:off x="852627" y="-38100"/>
              <a:ext cx="5864797" cy="619578"/>
            </a:xfrm>
            <a:prstGeom prst="rect">
              <a:avLst/>
            </a:prstGeom>
          </p:spPr>
          <p:txBody>
            <a:bodyPr lIns="0" tIns="0" rIns="0" bIns="0" rtlCol="0" anchor="t">
              <a:spAutoFit/>
            </a:bodyPr>
            <a:lstStyle/>
            <a:p>
              <a:pPr>
                <a:lnSpc>
                  <a:spcPts val="3726"/>
                </a:lnSpc>
              </a:pPr>
              <a:r>
                <a:rPr lang="en-US" sz="2866" dirty="0">
                  <a:solidFill>
                    <a:srgbClr val="403533"/>
                  </a:solidFill>
                  <a:latin typeface="TT Chocolates Bold"/>
                </a:rPr>
                <a:t>Data analysis</a:t>
              </a:r>
            </a:p>
          </p:txBody>
        </p:sp>
        <p:sp>
          <p:nvSpPr>
            <p:cNvPr id="12" name="TextBox 12"/>
            <p:cNvSpPr txBox="1"/>
            <p:nvPr/>
          </p:nvSpPr>
          <p:spPr>
            <a:xfrm>
              <a:off x="0" y="57150"/>
              <a:ext cx="598696" cy="565395"/>
            </a:xfrm>
            <a:prstGeom prst="rect">
              <a:avLst/>
            </a:prstGeom>
          </p:spPr>
          <p:txBody>
            <a:bodyPr lIns="0" tIns="0" rIns="0" bIns="0" rtlCol="0" anchor="t">
              <a:spAutoFit/>
            </a:bodyPr>
            <a:lstStyle/>
            <a:p>
              <a:pPr marL="0" lvl="0" indent="0" algn="l">
                <a:lnSpc>
                  <a:spcPts val="3086"/>
                </a:lnSpc>
              </a:pPr>
              <a:r>
                <a:rPr lang="en-US" sz="3086">
                  <a:solidFill>
                    <a:srgbClr val="403533"/>
                  </a:solidFill>
                  <a:latin typeface="Granaina"/>
                </a:rPr>
                <a:t>03</a:t>
              </a:r>
            </a:p>
          </p:txBody>
        </p:sp>
      </p:grpSp>
      <p:grpSp>
        <p:nvGrpSpPr>
          <p:cNvPr id="13" name="Group 13"/>
          <p:cNvGrpSpPr/>
          <p:nvPr/>
        </p:nvGrpSpPr>
        <p:grpSpPr>
          <a:xfrm>
            <a:off x="1244650" y="7033682"/>
            <a:ext cx="6171390" cy="577466"/>
            <a:chOff x="0" y="-38100"/>
            <a:chExt cx="8228520" cy="769955"/>
          </a:xfrm>
        </p:grpSpPr>
        <p:sp>
          <p:nvSpPr>
            <p:cNvPr id="14" name="TextBox 14"/>
            <p:cNvSpPr txBox="1"/>
            <p:nvPr/>
          </p:nvSpPr>
          <p:spPr>
            <a:xfrm>
              <a:off x="1044427" y="-38100"/>
              <a:ext cx="7184093" cy="769955"/>
            </a:xfrm>
            <a:prstGeom prst="rect">
              <a:avLst/>
            </a:prstGeom>
          </p:spPr>
          <p:txBody>
            <a:bodyPr lIns="0" tIns="0" rIns="0" bIns="0" rtlCol="0" anchor="t">
              <a:spAutoFit/>
            </a:bodyPr>
            <a:lstStyle/>
            <a:p>
              <a:pPr>
                <a:lnSpc>
                  <a:spcPts val="4564"/>
                </a:lnSpc>
              </a:pPr>
              <a:endParaRPr lang="en-US" sz="3510" dirty="0">
                <a:solidFill>
                  <a:srgbClr val="403533"/>
                </a:solidFill>
                <a:latin typeface="TT Chocolates Bold"/>
              </a:endParaRPr>
            </a:p>
          </p:txBody>
        </p:sp>
        <p:sp>
          <p:nvSpPr>
            <p:cNvPr id="15" name="TextBox 15"/>
            <p:cNvSpPr txBox="1"/>
            <p:nvPr/>
          </p:nvSpPr>
          <p:spPr>
            <a:xfrm>
              <a:off x="0" y="66675"/>
              <a:ext cx="6501617" cy="649751"/>
            </a:xfrm>
            <a:prstGeom prst="rect">
              <a:avLst/>
            </a:prstGeom>
          </p:spPr>
          <p:txBody>
            <a:bodyPr wrap="square" lIns="0" tIns="0" rIns="0" bIns="0" rtlCol="0" anchor="t">
              <a:spAutoFit/>
            </a:bodyPr>
            <a:lstStyle/>
            <a:p>
              <a:pPr marL="0" lvl="0" indent="0" algn="l">
                <a:lnSpc>
                  <a:spcPts val="3781"/>
                </a:lnSpc>
              </a:pPr>
              <a:r>
                <a:rPr lang="en-US" sz="3781" dirty="0">
                  <a:solidFill>
                    <a:srgbClr val="403533"/>
                  </a:solidFill>
                  <a:latin typeface="Granaina"/>
                </a:rPr>
                <a:t>04 Methodology and Model</a:t>
              </a:r>
            </a:p>
          </p:txBody>
        </p:sp>
      </p:grpSp>
      <p:grpSp>
        <p:nvGrpSpPr>
          <p:cNvPr id="16" name="Group 16"/>
          <p:cNvGrpSpPr/>
          <p:nvPr/>
        </p:nvGrpSpPr>
        <p:grpSpPr>
          <a:xfrm>
            <a:off x="6858922" y="7085314"/>
            <a:ext cx="5614274" cy="548884"/>
            <a:chOff x="0" y="-38100"/>
            <a:chExt cx="7485697" cy="731846"/>
          </a:xfrm>
        </p:grpSpPr>
        <p:sp>
          <p:nvSpPr>
            <p:cNvPr id="17" name="TextBox 17"/>
            <p:cNvSpPr txBox="1"/>
            <p:nvPr/>
          </p:nvSpPr>
          <p:spPr>
            <a:xfrm>
              <a:off x="950143" y="-38100"/>
              <a:ext cx="6535554" cy="702415"/>
            </a:xfrm>
            <a:prstGeom prst="rect">
              <a:avLst/>
            </a:prstGeom>
          </p:spPr>
          <p:txBody>
            <a:bodyPr lIns="0" tIns="0" rIns="0" bIns="0" rtlCol="0" anchor="t">
              <a:spAutoFit/>
            </a:bodyPr>
            <a:lstStyle/>
            <a:p>
              <a:pPr>
                <a:lnSpc>
                  <a:spcPts val="4152"/>
                </a:lnSpc>
              </a:pPr>
              <a:r>
                <a:rPr lang="en-US" sz="3194" dirty="0">
                  <a:solidFill>
                    <a:srgbClr val="403533"/>
                  </a:solidFill>
                  <a:latin typeface="TT Chocolates Bold"/>
                </a:rPr>
                <a:t>Model Selection</a:t>
              </a:r>
            </a:p>
          </p:txBody>
        </p:sp>
        <p:sp>
          <p:nvSpPr>
            <p:cNvPr id="18" name="TextBox 18"/>
            <p:cNvSpPr txBox="1"/>
            <p:nvPr/>
          </p:nvSpPr>
          <p:spPr>
            <a:xfrm>
              <a:off x="0" y="47625"/>
              <a:ext cx="667169" cy="646121"/>
            </a:xfrm>
            <a:prstGeom prst="rect">
              <a:avLst/>
            </a:prstGeom>
          </p:spPr>
          <p:txBody>
            <a:bodyPr lIns="0" tIns="0" rIns="0" bIns="0" rtlCol="0" anchor="t">
              <a:spAutoFit/>
            </a:bodyPr>
            <a:lstStyle/>
            <a:p>
              <a:pPr marL="0" lvl="0" indent="0" algn="l">
                <a:lnSpc>
                  <a:spcPts val="3439"/>
                </a:lnSpc>
              </a:pPr>
              <a:r>
                <a:rPr lang="en-US" sz="3439">
                  <a:solidFill>
                    <a:srgbClr val="403533"/>
                  </a:solidFill>
                  <a:latin typeface="Granaina"/>
                </a:rPr>
                <a:t>05</a:t>
              </a:r>
            </a:p>
          </p:txBody>
        </p:sp>
      </p:grpSp>
      <p:grpSp>
        <p:nvGrpSpPr>
          <p:cNvPr id="19" name="Group 19"/>
          <p:cNvGrpSpPr/>
          <p:nvPr/>
        </p:nvGrpSpPr>
        <p:grpSpPr>
          <a:xfrm>
            <a:off x="12473194" y="7095304"/>
            <a:ext cx="5814806" cy="538894"/>
            <a:chOff x="0" y="0"/>
            <a:chExt cx="7753075" cy="718526"/>
          </a:xfrm>
        </p:grpSpPr>
        <p:sp>
          <p:nvSpPr>
            <p:cNvPr id="20" name="TextBox 20"/>
            <p:cNvSpPr txBox="1"/>
            <p:nvPr/>
          </p:nvSpPr>
          <p:spPr>
            <a:xfrm>
              <a:off x="984080" y="-47625"/>
              <a:ext cx="6768996" cy="718752"/>
            </a:xfrm>
            <a:prstGeom prst="rect">
              <a:avLst/>
            </a:prstGeom>
          </p:spPr>
          <p:txBody>
            <a:bodyPr lIns="0" tIns="0" rIns="0" bIns="0" rtlCol="0" anchor="t">
              <a:spAutoFit/>
            </a:bodyPr>
            <a:lstStyle/>
            <a:p>
              <a:pPr>
                <a:lnSpc>
                  <a:spcPts val="4300"/>
                </a:lnSpc>
              </a:pPr>
              <a:r>
                <a:rPr lang="en-US" sz="3308" dirty="0" err="1">
                  <a:solidFill>
                    <a:srgbClr val="403533"/>
                  </a:solidFill>
                  <a:latin typeface="TT Chocolates Bold"/>
                </a:rPr>
                <a:t>Conclution</a:t>
              </a:r>
              <a:endParaRPr lang="en-US" sz="3308" dirty="0">
                <a:solidFill>
                  <a:srgbClr val="403533"/>
                </a:solidFill>
                <a:latin typeface="TT Chocolates Bold"/>
              </a:endParaRPr>
            </a:p>
          </p:txBody>
        </p:sp>
        <p:sp>
          <p:nvSpPr>
            <p:cNvPr id="21" name="TextBox 21"/>
            <p:cNvSpPr txBox="1"/>
            <p:nvPr/>
          </p:nvSpPr>
          <p:spPr>
            <a:xfrm>
              <a:off x="0" y="57150"/>
              <a:ext cx="690999" cy="661376"/>
            </a:xfrm>
            <a:prstGeom prst="rect">
              <a:avLst/>
            </a:prstGeom>
          </p:spPr>
          <p:txBody>
            <a:bodyPr lIns="0" tIns="0" rIns="0" bIns="0" rtlCol="0" anchor="t">
              <a:spAutoFit/>
            </a:bodyPr>
            <a:lstStyle/>
            <a:p>
              <a:pPr marL="0" lvl="0" indent="0" algn="l">
                <a:lnSpc>
                  <a:spcPts val="3562"/>
                </a:lnSpc>
              </a:pPr>
              <a:r>
                <a:rPr lang="en-US" sz="3562">
                  <a:solidFill>
                    <a:srgbClr val="403533"/>
                  </a:solidFill>
                  <a:latin typeface="Granaina"/>
                </a:rPr>
                <a:t>06</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4" name="Freeform 4"/>
          <p:cNvSpPr/>
          <p:nvPr/>
        </p:nvSpPr>
        <p:spPr>
          <a:xfrm>
            <a:off x="2971800" y="4914900"/>
            <a:ext cx="10708531" cy="5557253"/>
          </a:xfrm>
          <a:custGeom>
            <a:avLst/>
            <a:gdLst/>
            <a:ahLst/>
            <a:cxnLst/>
            <a:rect l="l" t="t" r="r" b="b"/>
            <a:pathLst>
              <a:path w="10708531" h="5557253">
                <a:moveTo>
                  <a:pt x="0" y="0"/>
                </a:moveTo>
                <a:lnTo>
                  <a:pt x="10708530" y="0"/>
                </a:lnTo>
                <a:lnTo>
                  <a:pt x="10708530" y="5557252"/>
                </a:lnTo>
                <a:lnTo>
                  <a:pt x="0" y="5557252"/>
                </a:lnTo>
                <a:lnTo>
                  <a:pt x="0" y="0"/>
                </a:lnTo>
                <a:close/>
              </a:path>
            </a:pathLst>
          </a:custGeom>
          <a:blipFill>
            <a:blip r:embed="rId2"/>
            <a:stretch>
              <a:fillRect l="-18105" t="-29588" r="-7562" b="-6624"/>
            </a:stretch>
          </a:blipFill>
        </p:spPr>
      </p:sp>
      <p:sp>
        <p:nvSpPr>
          <p:cNvPr id="5" name="TextBox 5"/>
          <p:cNvSpPr txBox="1"/>
          <p:nvPr/>
        </p:nvSpPr>
        <p:spPr>
          <a:xfrm>
            <a:off x="79530" y="422074"/>
            <a:ext cx="5250926" cy="774636"/>
          </a:xfrm>
          <a:prstGeom prst="rect">
            <a:avLst/>
          </a:prstGeom>
        </p:spPr>
        <p:txBody>
          <a:bodyPr lIns="0" tIns="0" rIns="0" bIns="0" rtlCol="0" anchor="t">
            <a:spAutoFit/>
          </a:bodyPr>
          <a:lstStyle/>
          <a:p>
            <a:pPr algn="ctr">
              <a:lnSpc>
                <a:spcPts val="5717"/>
              </a:lnSpc>
              <a:spcBef>
                <a:spcPct val="0"/>
              </a:spcBef>
            </a:pPr>
            <a:r>
              <a:rPr lang="en-US" sz="5717">
                <a:solidFill>
                  <a:srgbClr val="000000"/>
                </a:solidFill>
                <a:latin typeface="Granaina"/>
              </a:rPr>
              <a:t>Evaluate fourth model</a:t>
            </a:r>
          </a:p>
        </p:txBody>
      </p:sp>
      <p:pic>
        <p:nvPicPr>
          <p:cNvPr id="6" name="Picture 5">
            <a:extLst>
              <a:ext uri="{FF2B5EF4-FFF2-40B4-BE49-F238E27FC236}">
                <a16:creationId xmlns:a16="http://schemas.microsoft.com/office/drawing/2014/main" id="{4F2A2A55-69D0-4F65-A6A6-416F0099C0C0}"/>
              </a:ext>
            </a:extLst>
          </p:cNvPr>
          <p:cNvPicPr>
            <a:picLocks noChangeAspect="1"/>
          </p:cNvPicPr>
          <p:nvPr/>
        </p:nvPicPr>
        <p:blipFill>
          <a:blip r:embed="rId3"/>
          <a:stretch>
            <a:fillRect/>
          </a:stretch>
        </p:blipFill>
        <p:spPr>
          <a:xfrm>
            <a:off x="5562600" y="1028700"/>
            <a:ext cx="4997724" cy="3464126"/>
          </a:xfrm>
          <a:prstGeom prst="rect">
            <a:avLst/>
          </a:prstGeom>
        </p:spPr>
      </p:pic>
      <p:pic>
        <p:nvPicPr>
          <p:cNvPr id="7" name="Picture 6">
            <a:extLst>
              <a:ext uri="{FF2B5EF4-FFF2-40B4-BE49-F238E27FC236}">
                <a16:creationId xmlns:a16="http://schemas.microsoft.com/office/drawing/2014/main" id="{5FB57042-43A0-41B0-8C2E-0C2115D9E9E7}"/>
              </a:ext>
            </a:extLst>
          </p:cNvPr>
          <p:cNvPicPr>
            <a:picLocks noChangeAspect="1"/>
          </p:cNvPicPr>
          <p:nvPr/>
        </p:nvPicPr>
        <p:blipFill>
          <a:blip r:embed="rId4"/>
          <a:stretch>
            <a:fillRect/>
          </a:stretch>
        </p:blipFill>
        <p:spPr>
          <a:xfrm>
            <a:off x="10972800" y="1204330"/>
            <a:ext cx="4900221" cy="328849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872132" y="2857500"/>
            <a:ext cx="16543736" cy="2529027"/>
          </a:xfrm>
          <a:custGeom>
            <a:avLst/>
            <a:gdLst/>
            <a:ahLst/>
            <a:cxnLst/>
            <a:rect l="l" t="t" r="r" b="b"/>
            <a:pathLst>
              <a:path w="16543736" h="2529027">
                <a:moveTo>
                  <a:pt x="0" y="0"/>
                </a:moveTo>
                <a:lnTo>
                  <a:pt x="16543736" y="0"/>
                </a:lnTo>
                <a:lnTo>
                  <a:pt x="16543736" y="2529026"/>
                </a:lnTo>
                <a:lnTo>
                  <a:pt x="0" y="2529026"/>
                </a:lnTo>
                <a:lnTo>
                  <a:pt x="0" y="0"/>
                </a:lnTo>
                <a:close/>
              </a:path>
            </a:pathLst>
          </a:custGeom>
          <a:blipFill>
            <a:blip r:embed="rId2"/>
            <a:stretch>
              <a:fillRect t="-970"/>
            </a:stretch>
          </a:blipFill>
        </p:spPr>
      </p:sp>
      <p:sp>
        <p:nvSpPr>
          <p:cNvPr id="3" name="TextBox 3"/>
          <p:cNvSpPr txBox="1"/>
          <p:nvPr/>
        </p:nvSpPr>
        <p:spPr>
          <a:xfrm>
            <a:off x="1919413" y="885825"/>
            <a:ext cx="5548187" cy="942566"/>
          </a:xfrm>
          <a:prstGeom prst="rect">
            <a:avLst/>
          </a:prstGeom>
        </p:spPr>
        <p:txBody>
          <a:bodyPr wrap="square" lIns="0" tIns="0" rIns="0" bIns="0" rtlCol="0" anchor="t">
            <a:spAutoFit/>
          </a:bodyPr>
          <a:lstStyle/>
          <a:p>
            <a:pPr algn="ctr">
              <a:lnSpc>
                <a:spcPts val="9806"/>
              </a:lnSpc>
              <a:spcBef>
                <a:spcPct val="0"/>
              </a:spcBef>
            </a:pPr>
            <a:r>
              <a:rPr lang="en-US" sz="7004" dirty="0">
                <a:solidFill>
                  <a:srgbClr val="000000"/>
                </a:solidFill>
                <a:latin typeface="Granaina"/>
              </a:rPr>
              <a:t>Model Selection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3036190" y="-949445"/>
            <a:ext cx="11900392" cy="10840175"/>
          </a:xfrm>
          <a:custGeom>
            <a:avLst/>
            <a:gdLst/>
            <a:ahLst/>
            <a:cxnLst/>
            <a:rect l="l" t="t" r="r" b="b"/>
            <a:pathLst>
              <a:path w="11900392" h="10840175">
                <a:moveTo>
                  <a:pt x="0" y="0"/>
                </a:moveTo>
                <a:lnTo>
                  <a:pt x="11900392" y="0"/>
                </a:lnTo>
                <a:lnTo>
                  <a:pt x="11900392" y="10840175"/>
                </a:lnTo>
                <a:lnTo>
                  <a:pt x="0" y="10840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98014" y="1899267"/>
            <a:ext cx="4534304" cy="1022486"/>
          </a:xfrm>
          <a:custGeom>
            <a:avLst/>
            <a:gdLst/>
            <a:ahLst/>
            <a:cxnLst/>
            <a:rect l="l" t="t" r="r" b="b"/>
            <a:pathLst>
              <a:path w="4534304" h="1022486">
                <a:moveTo>
                  <a:pt x="0" y="0"/>
                </a:moveTo>
                <a:lnTo>
                  <a:pt x="4534305" y="0"/>
                </a:lnTo>
                <a:lnTo>
                  <a:pt x="4534305" y="1022486"/>
                </a:lnTo>
                <a:lnTo>
                  <a:pt x="0" y="10224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858774" y="4255908"/>
            <a:ext cx="595880" cy="661170"/>
          </a:xfrm>
          <a:custGeom>
            <a:avLst/>
            <a:gdLst/>
            <a:ahLst/>
            <a:cxnLst/>
            <a:rect l="l" t="t" r="r" b="b"/>
            <a:pathLst>
              <a:path w="595880" h="661170">
                <a:moveTo>
                  <a:pt x="0" y="0"/>
                </a:moveTo>
                <a:lnTo>
                  <a:pt x="595879" y="0"/>
                </a:lnTo>
                <a:lnTo>
                  <a:pt x="595879" y="661170"/>
                </a:lnTo>
                <a:lnTo>
                  <a:pt x="0" y="6611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13331" y="5985363"/>
            <a:ext cx="2611028" cy="41148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590358" y="6007961"/>
            <a:ext cx="2865397" cy="4114800"/>
          </a:xfrm>
          <a:custGeom>
            <a:avLst/>
            <a:gdLst/>
            <a:ahLst/>
            <a:cxnLst/>
            <a:rect l="l" t="t" r="r" b="b"/>
            <a:pathLst>
              <a:path w="2865397" h="4114800">
                <a:moveTo>
                  <a:pt x="0" y="0"/>
                </a:moveTo>
                <a:lnTo>
                  <a:pt x="2865398" y="0"/>
                </a:lnTo>
                <a:lnTo>
                  <a:pt x="286539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5698508" y="5672443"/>
            <a:ext cx="6331388" cy="4218287"/>
          </a:xfrm>
          <a:custGeom>
            <a:avLst/>
            <a:gdLst/>
            <a:ahLst/>
            <a:cxnLst/>
            <a:rect l="l" t="t" r="r" b="b"/>
            <a:pathLst>
              <a:path w="6331388" h="4218287">
                <a:moveTo>
                  <a:pt x="0" y="0"/>
                </a:moveTo>
                <a:lnTo>
                  <a:pt x="6331388" y="0"/>
                </a:lnTo>
                <a:lnTo>
                  <a:pt x="6331388" y="4218287"/>
                </a:lnTo>
                <a:lnTo>
                  <a:pt x="0" y="4218287"/>
                </a:lnTo>
                <a:lnTo>
                  <a:pt x="0" y="0"/>
                </a:lnTo>
                <a:close/>
              </a:path>
            </a:pathLst>
          </a:custGeom>
          <a:blipFill>
            <a:blip r:embed="rId12"/>
            <a:stretch>
              <a:fillRect/>
            </a:stretch>
          </a:blipFill>
        </p:spPr>
      </p:sp>
      <p:sp>
        <p:nvSpPr>
          <p:cNvPr id="8" name="TextBox 8"/>
          <p:cNvSpPr txBox="1"/>
          <p:nvPr/>
        </p:nvSpPr>
        <p:spPr>
          <a:xfrm>
            <a:off x="10550947" y="1614207"/>
            <a:ext cx="5228439" cy="870571"/>
          </a:xfrm>
          <a:prstGeom prst="rect">
            <a:avLst/>
          </a:prstGeom>
        </p:spPr>
        <p:txBody>
          <a:bodyPr lIns="0" tIns="0" rIns="0" bIns="0" rtlCol="0" anchor="t">
            <a:spAutoFit/>
          </a:bodyPr>
          <a:lstStyle/>
          <a:p>
            <a:pPr>
              <a:lnSpc>
                <a:spcPts val="6718"/>
              </a:lnSpc>
            </a:pPr>
            <a:r>
              <a:rPr lang="en-US" sz="5998">
                <a:solidFill>
                  <a:srgbClr val="000000"/>
                </a:solidFill>
                <a:latin typeface="Lilita One"/>
              </a:rPr>
              <a:t>CONCLUSION</a:t>
            </a:r>
          </a:p>
        </p:txBody>
      </p:sp>
      <p:sp>
        <p:nvSpPr>
          <p:cNvPr id="9" name="TextBox 9"/>
          <p:cNvSpPr txBox="1"/>
          <p:nvPr/>
        </p:nvSpPr>
        <p:spPr>
          <a:xfrm>
            <a:off x="0" y="2811282"/>
            <a:ext cx="18288000" cy="3169660"/>
          </a:xfrm>
          <a:prstGeom prst="rect">
            <a:avLst/>
          </a:prstGeom>
        </p:spPr>
        <p:txBody>
          <a:bodyPr lIns="0" tIns="0" rIns="0" bIns="0" rtlCol="0" anchor="t">
            <a:spAutoFit/>
          </a:bodyPr>
          <a:lstStyle/>
          <a:p>
            <a:pPr algn="ctr">
              <a:lnSpc>
                <a:spcPts val="3535"/>
              </a:lnSpc>
            </a:pPr>
            <a:r>
              <a:rPr lang="en-US" sz="3535">
                <a:solidFill>
                  <a:srgbClr val="000000"/>
                </a:solidFill>
                <a:latin typeface="Granaina"/>
              </a:rPr>
              <a:t>it seems that a movie's revenue is likely to be influenced by both its budget and its popularity. Movies with higher budgets may have more resources available for marketing, production value, and talent, which could lead to greater audience appeal and ultimately higher revenues. Similarly, movies that are highly popular or anticipated may generate more buzz and attract larger audiences, leading to higher ticket sales and revenue. while it is reasonable to assume that budget and popularity can play important roles in determining a movie's revenue.</a:t>
            </a:r>
          </a:p>
          <a:p>
            <a:pPr algn="ctr">
              <a:lnSpc>
                <a:spcPts val="3535"/>
              </a:lnSpc>
            </a:pPr>
            <a:r>
              <a:rPr lang="en-US" sz="3535">
                <a:solidFill>
                  <a:srgbClr val="000000"/>
                </a:solidFill>
                <a:latin typeface="Granaina"/>
              </a:rPr>
              <a:t>So  your company have to think about the budget before you make a movie and the popularity with the background of movie. </a:t>
            </a:r>
          </a:p>
          <a:p>
            <a:pPr algn="ctr">
              <a:lnSpc>
                <a:spcPts val="3535"/>
              </a:lnSpc>
              <a:spcBef>
                <a:spcPct val="0"/>
              </a:spcBef>
            </a:pPr>
            <a:endParaRPr lang="en-US" sz="3535">
              <a:solidFill>
                <a:srgbClr val="000000"/>
              </a:solidFill>
              <a:latin typeface="Granain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2375338" cy="8229600"/>
          </a:xfrm>
          <a:custGeom>
            <a:avLst/>
            <a:gdLst/>
            <a:ahLst/>
            <a:cxnLst/>
            <a:rect l="l" t="t" r="r" b="b"/>
            <a:pathLst>
              <a:path w="12375338" h="8229600">
                <a:moveTo>
                  <a:pt x="0" y="0"/>
                </a:moveTo>
                <a:lnTo>
                  <a:pt x="12375338" y="0"/>
                </a:lnTo>
                <a:lnTo>
                  <a:pt x="12375338" y="8229600"/>
                </a:lnTo>
                <a:lnTo>
                  <a:pt x="0" y="8229600"/>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flipH="1">
            <a:off x="9245341" y="4468327"/>
            <a:ext cx="9042659" cy="5171964"/>
          </a:xfrm>
          <a:custGeom>
            <a:avLst/>
            <a:gdLst/>
            <a:ahLst/>
            <a:cxnLst/>
            <a:rect l="l" t="t" r="r" b="b"/>
            <a:pathLst>
              <a:path w="9042659" h="5171964">
                <a:moveTo>
                  <a:pt x="9042659" y="0"/>
                </a:moveTo>
                <a:lnTo>
                  <a:pt x="0" y="0"/>
                </a:lnTo>
                <a:lnTo>
                  <a:pt x="0" y="5171964"/>
                </a:lnTo>
                <a:lnTo>
                  <a:pt x="9042659" y="5171964"/>
                </a:lnTo>
                <a:lnTo>
                  <a:pt x="9042659" y="0"/>
                </a:lnTo>
                <a:close/>
              </a:path>
            </a:pathLst>
          </a:custGeom>
          <a:blipFill>
            <a:blip r:embed="rId2">
              <a:extLst>
                <a:ext uri="{96DAC541-7B7A-43D3-8B79-37D633B846F1}">
                  <asvg:svgBlip xmlns:asvg="http://schemas.microsoft.com/office/drawing/2016/SVG/main" r:embed="rId3"/>
                </a:ext>
              </a:extLst>
            </a:blip>
            <a:stretch>
              <a:fillRect b="-21234"/>
            </a:stretch>
          </a:blipFill>
        </p:spPr>
      </p:sp>
      <p:sp>
        <p:nvSpPr>
          <p:cNvPr id="3" name="AutoShape 3"/>
          <p:cNvSpPr/>
          <p:nvPr/>
        </p:nvSpPr>
        <p:spPr>
          <a:xfrm>
            <a:off x="-310712" y="9621241"/>
            <a:ext cx="18957935" cy="0"/>
          </a:xfrm>
          <a:prstGeom prst="line">
            <a:avLst/>
          </a:prstGeom>
          <a:ln w="9525" cap="rnd">
            <a:solidFill>
              <a:srgbClr val="403533"/>
            </a:solidFill>
            <a:prstDash val="solid"/>
            <a:headEnd type="none" w="sm" len="sm"/>
            <a:tailEnd type="none" w="sm" len="sm"/>
          </a:ln>
        </p:spPr>
      </p:sp>
      <p:sp>
        <p:nvSpPr>
          <p:cNvPr id="4" name="Freeform 4"/>
          <p:cNvSpPr/>
          <p:nvPr/>
        </p:nvSpPr>
        <p:spPr>
          <a:xfrm>
            <a:off x="0" y="4449277"/>
            <a:ext cx="9042659" cy="5171964"/>
          </a:xfrm>
          <a:custGeom>
            <a:avLst/>
            <a:gdLst/>
            <a:ahLst/>
            <a:cxnLst/>
            <a:rect l="l" t="t" r="r" b="b"/>
            <a:pathLst>
              <a:path w="9042659" h="5171964">
                <a:moveTo>
                  <a:pt x="0" y="0"/>
                </a:moveTo>
                <a:lnTo>
                  <a:pt x="9042659" y="0"/>
                </a:lnTo>
                <a:lnTo>
                  <a:pt x="9042659" y="5171964"/>
                </a:lnTo>
                <a:lnTo>
                  <a:pt x="0" y="5171964"/>
                </a:lnTo>
                <a:lnTo>
                  <a:pt x="0" y="0"/>
                </a:lnTo>
                <a:close/>
              </a:path>
            </a:pathLst>
          </a:custGeom>
          <a:blipFill>
            <a:blip r:embed="rId2">
              <a:extLst>
                <a:ext uri="{96DAC541-7B7A-43D3-8B79-37D633B846F1}">
                  <asvg:svgBlip xmlns:asvg="http://schemas.microsoft.com/office/drawing/2016/SVG/main" r:embed="rId3"/>
                </a:ext>
              </a:extLst>
            </a:blip>
            <a:stretch>
              <a:fillRect b="-21234"/>
            </a:stretch>
          </a:blipFill>
        </p:spPr>
      </p:sp>
      <p:sp>
        <p:nvSpPr>
          <p:cNvPr id="5" name="Freeform 5"/>
          <p:cNvSpPr/>
          <p:nvPr/>
        </p:nvSpPr>
        <p:spPr>
          <a:xfrm>
            <a:off x="5655668" y="3263799"/>
            <a:ext cx="8111003" cy="5403956"/>
          </a:xfrm>
          <a:custGeom>
            <a:avLst/>
            <a:gdLst/>
            <a:ahLst/>
            <a:cxnLst/>
            <a:rect l="l" t="t" r="r" b="b"/>
            <a:pathLst>
              <a:path w="8111003" h="5403956">
                <a:moveTo>
                  <a:pt x="0" y="0"/>
                </a:moveTo>
                <a:lnTo>
                  <a:pt x="8111002" y="0"/>
                </a:lnTo>
                <a:lnTo>
                  <a:pt x="8111002" y="5403955"/>
                </a:lnTo>
                <a:lnTo>
                  <a:pt x="0" y="5403955"/>
                </a:lnTo>
                <a:lnTo>
                  <a:pt x="0" y="0"/>
                </a:lnTo>
                <a:close/>
              </a:path>
            </a:pathLst>
          </a:custGeom>
          <a:blipFill>
            <a:blip r:embed="rId4"/>
            <a:stretch>
              <a:fillRect/>
            </a:stretch>
          </a:blipFill>
        </p:spPr>
      </p:sp>
      <p:sp>
        <p:nvSpPr>
          <p:cNvPr id="6" name="TextBox 6"/>
          <p:cNvSpPr txBox="1"/>
          <p:nvPr/>
        </p:nvSpPr>
        <p:spPr>
          <a:xfrm>
            <a:off x="3283731" y="1773005"/>
            <a:ext cx="11720537" cy="1154162"/>
          </a:xfrm>
          <a:prstGeom prst="rect">
            <a:avLst/>
          </a:prstGeom>
        </p:spPr>
        <p:txBody>
          <a:bodyPr lIns="0" tIns="0" rIns="0" bIns="0" rtlCol="0" anchor="t">
            <a:spAutoFit/>
          </a:bodyPr>
          <a:lstStyle/>
          <a:p>
            <a:pPr marL="0" lvl="0" indent="0" algn="ctr">
              <a:lnSpc>
                <a:spcPts val="9000"/>
              </a:lnSpc>
            </a:pPr>
            <a:r>
              <a:rPr lang="en-US" sz="9000" dirty="0">
                <a:solidFill>
                  <a:srgbClr val="403533"/>
                </a:solidFill>
                <a:latin typeface="Granaina"/>
              </a:rPr>
              <a:t>1. 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1850489" y="2272803"/>
            <a:ext cx="8255587" cy="6985497"/>
          </a:xfrm>
          <a:custGeom>
            <a:avLst/>
            <a:gdLst/>
            <a:ahLst/>
            <a:cxnLst/>
            <a:rect l="l" t="t" r="r" b="b"/>
            <a:pathLst>
              <a:path w="8255587" h="6985497">
                <a:moveTo>
                  <a:pt x="0" y="0"/>
                </a:moveTo>
                <a:lnTo>
                  <a:pt x="8255587" y="0"/>
                </a:lnTo>
                <a:lnTo>
                  <a:pt x="8255587" y="6985497"/>
                </a:lnTo>
                <a:lnTo>
                  <a:pt x="0" y="698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334967" y="9437306"/>
            <a:ext cx="18957935" cy="0"/>
          </a:xfrm>
          <a:prstGeom prst="line">
            <a:avLst/>
          </a:prstGeom>
          <a:ln w="9525" cap="rnd">
            <a:solidFill>
              <a:srgbClr val="403533"/>
            </a:solidFill>
            <a:prstDash val="solid"/>
            <a:headEnd type="none" w="sm" len="sm"/>
            <a:tailEnd type="none" w="sm" len="sm"/>
          </a:ln>
        </p:spPr>
      </p:sp>
      <p:sp>
        <p:nvSpPr>
          <p:cNvPr id="4" name="Freeform 4"/>
          <p:cNvSpPr/>
          <p:nvPr/>
        </p:nvSpPr>
        <p:spPr>
          <a:xfrm rot="212004">
            <a:off x="3054316" y="1498703"/>
            <a:ext cx="842575" cy="1072723"/>
          </a:xfrm>
          <a:custGeom>
            <a:avLst/>
            <a:gdLst/>
            <a:ahLst/>
            <a:cxnLst/>
            <a:rect l="l" t="t" r="r" b="b"/>
            <a:pathLst>
              <a:path w="842575" h="1072723">
                <a:moveTo>
                  <a:pt x="0" y="0"/>
                </a:moveTo>
                <a:lnTo>
                  <a:pt x="842575" y="0"/>
                </a:lnTo>
                <a:lnTo>
                  <a:pt x="842575" y="1072723"/>
                </a:lnTo>
                <a:lnTo>
                  <a:pt x="0" y="10727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6172200"/>
            <a:ext cx="3096387" cy="4114800"/>
          </a:xfrm>
          <a:custGeom>
            <a:avLst/>
            <a:gdLst/>
            <a:ahLst/>
            <a:cxnLst/>
            <a:rect l="l" t="t" r="r" b="b"/>
            <a:pathLst>
              <a:path w="3096387" h="4114800">
                <a:moveTo>
                  <a:pt x="0" y="0"/>
                </a:moveTo>
                <a:lnTo>
                  <a:pt x="3096387" y="0"/>
                </a:lnTo>
                <a:lnTo>
                  <a:pt x="30963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277304" y="2498376"/>
            <a:ext cx="3802408" cy="7347648"/>
          </a:xfrm>
          <a:custGeom>
            <a:avLst/>
            <a:gdLst/>
            <a:ahLst/>
            <a:cxnLst/>
            <a:rect l="l" t="t" r="r" b="b"/>
            <a:pathLst>
              <a:path w="3802408" h="7347648">
                <a:moveTo>
                  <a:pt x="0" y="0"/>
                </a:moveTo>
                <a:lnTo>
                  <a:pt x="3802408" y="0"/>
                </a:lnTo>
                <a:lnTo>
                  <a:pt x="3802408" y="7347648"/>
                </a:lnTo>
                <a:lnTo>
                  <a:pt x="0" y="73476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5323607" y="6489083"/>
            <a:ext cx="2964393" cy="2948223"/>
          </a:xfrm>
          <a:custGeom>
            <a:avLst/>
            <a:gdLst/>
            <a:ahLst/>
            <a:cxnLst/>
            <a:rect l="l" t="t" r="r" b="b"/>
            <a:pathLst>
              <a:path w="2964393" h="2948223">
                <a:moveTo>
                  <a:pt x="0" y="0"/>
                </a:moveTo>
                <a:lnTo>
                  <a:pt x="2964393" y="0"/>
                </a:lnTo>
                <a:lnTo>
                  <a:pt x="2964393" y="2948223"/>
                </a:lnTo>
                <a:lnTo>
                  <a:pt x="0" y="29482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7180805" y="935414"/>
            <a:ext cx="9411011" cy="8334910"/>
            <a:chOff x="0" y="0"/>
            <a:chExt cx="12548015" cy="11113213"/>
          </a:xfrm>
        </p:grpSpPr>
        <p:sp>
          <p:nvSpPr>
            <p:cNvPr id="9" name="TextBox 9"/>
            <p:cNvSpPr txBox="1"/>
            <p:nvPr/>
          </p:nvSpPr>
          <p:spPr>
            <a:xfrm>
              <a:off x="0" y="57150"/>
              <a:ext cx="12548015" cy="9667679"/>
            </a:xfrm>
            <a:prstGeom prst="rect">
              <a:avLst/>
            </a:prstGeom>
          </p:spPr>
          <p:txBody>
            <a:bodyPr lIns="0" tIns="0" rIns="0" bIns="0" rtlCol="0" anchor="t">
              <a:spAutoFit/>
            </a:bodyPr>
            <a:lstStyle/>
            <a:p>
              <a:pPr>
                <a:lnSpc>
                  <a:spcPts val="4400"/>
                </a:lnSpc>
              </a:pPr>
              <a:r>
                <a:rPr lang="en-US" sz="4400">
                  <a:solidFill>
                    <a:srgbClr val="FFF3EB"/>
                  </a:solidFill>
                  <a:latin typeface="Granaina"/>
                </a:rPr>
                <a:t>The TMDB 5000 Movie Dataset is a collection of data about movies, including information about the movie's budget, revenue, popularity, runtime, release date, cast, crew, and genres. It was compiled by scraping data from The Movie Database (TMDB), a popular online database of movie information.</a:t>
              </a:r>
            </a:p>
            <a:p>
              <a:pPr>
                <a:lnSpc>
                  <a:spcPts val="4400"/>
                </a:lnSpc>
              </a:pPr>
              <a:endParaRPr lang="en-US" sz="4400">
                <a:solidFill>
                  <a:srgbClr val="FFF3EB"/>
                </a:solidFill>
                <a:latin typeface="Granaina"/>
              </a:endParaRPr>
            </a:p>
            <a:p>
              <a:pPr>
                <a:lnSpc>
                  <a:spcPts val="4400"/>
                </a:lnSpc>
              </a:pPr>
              <a:r>
                <a:rPr lang="en-US" sz="4400">
                  <a:solidFill>
                    <a:srgbClr val="FFF3EB"/>
                  </a:solidFill>
                  <a:latin typeface="Granaina"/>
                </a:rPr>
                <a:t>The dataset contains 4076 movies and 8 variables, including both numerical and categorical variables.</a:t>
              </a:r>
            </a:p>
            <a:p>
              <a:pPr>
                <a:lnSpc>
                  <a:spcPts val="4400"/>
                </a:lnSpc>
              </a:pPr>
              <a:r>
                <a:rPr lang="en-US" sz="4400">
                  <a:solidFill>
                    <a:srgbClr val="FFF3EB"/>
                  </a:solidFill>
                  <a:latin typeface="Granaina"/>
                </a:rPr>
                <a:t>Language programming for this project is Python</a:t>
              </a:r>
            </a:p>
            <a:p>
              <a:pPr marL="0" lvl="0" indent="0" algn="l">
                <a:lnSpc>
                  <a:spcPts val="4400"/>
                </a:lnSpc>
              </a:pPr>
              <a:endParaRPr lang="en-US" sz="4400">
                <a:solidFill>
                  <a:srgbClr val="FFF3EB"/>
                </a:solidFill>
                <a:latin typeface="Granaina"/>
              </a:endParaRPr>
            </a:p>
          </p:txBody>
        </p:sp>
        <p:sp>
          <p:nvSpPr>
            <p:cNvPr id="10" name="TextBox 10"/>
            <p:cNvSpPr txBox="1"/>
            <p:nvPr/>
          </p:nvSpPr>
          <p:spPr>
            <a:xfrm>
              <a:off x="0" y="10430800"/>
              <a:ext cx="12548015" cy="682413"/>
            </a:xfrm>
            <a:prstGeom prst="rect">
              <a:avLst/>
            </a:prstGeom>
          </p:spPr>
          <p:txBody>
            <a:bodyPr lIns="0" tIns="0" rIns="0" bIns="0" rtlCol="0" anchor="t">
              <a:spAutoFit/>
            </a:bodyPr>
            <a:lstStyle/>
            <a:p>
              <a:pPr marL="0" lvl="0" indent="0" algn="l">
                <a:lnSpc>
                  <a:spcPts val="4159"/>
                </a:lnSpc>
                <a:spcBef>
                  <a:spcPct val="0"/>
                </a:spcBef>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31506"/>
          <a:stretch>
            <a:fillRect/>
          </a:stretch>
        </p:blipFill>
        <p:spPr>
          <a:xfrm>
            <a:off x="0" y="0"/>
            <a:ext cx="18288000" cy="10287000"/>
          </a:xfrm>
          <a:prstGeom prst="rect">
            <a:avLst/>
          </a:prstGeom>
        </p:spPr>
      </p:pic>
      <p:sp>
        <p:nvSpPr>
          <p:cNvPr id="3" name="Freeform 3"/>
          <p:cNvSpPr/>
          <p:nvPr/>
        </p:nvSpPr>
        <p:spPr>
          <a:xfrm>
            <a:off x="10963129" y="9258300"/>
            <a:ext cx="660389" cy="626544"/>
          </a:xfrm>
          <a:custGeom>
            <a:avLst/>
            <a:gdLst/>
            <a:ahLst/>
            <a:cxnLst/>
            <a:rect l="l" t="t" r="r" b="b"/>
            <a:pathLst>
              <a:path w="660389" h="626544">
                <a:moveTo>
                  <a:pt x="0" y="0"/>
                </a:moveTo>
                <a:lnTo>
                  <a:pt x="660388" y="0"/>
                </a:lnTo>
                <a:lnTo>
                  <a:pt x="660388" y="626544"/>
                </a:lnTo>
                <a:lnTo>
                  <a:pt x="0" y="626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991541" y="3892352"/>
            <a:ext cx="646015" cy="694640"/>
          </a:xfrm>
          <a:custGeom>
            <a:avLst/>
            <a:gdLst/>
            <a:ahLst/>
            <a:cxnLst/>
            <a:rect l="l" t="t" r="r" b="b"/>
            <a:pathLst>
              <a:path w="646015" h="694640">
                <a:moveTo>
                  <a:pt x="0" y="0"/>
                </a:moveTo>
                <a:lnTo>
                  <a:pt x="646015" y="0"/>
                </a:lnTo>
                <a:lnTo>
                  <a:pt x="646015" y="694640"/>
                </a:lnTo>
                <a:lnTo>
                  <a:pt x="0" y="6946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89625" y="5463540"/>
            <a:ext cx="1143000" cy="1143000"/>
          </a:xfrm>
          <a:custGeom>
            <a:avLst/>
            <a:gdLst/>
            <a:ahLst/>
            <a:cxnLst/>
            <a:rect l="l" t="t" r="r" b="b"/>
            <a:pathLst>
              <a:path w="1143000" h="1143000">
                <a:moveTo>
                  <a:pt x="0" y="0"/>
                </a:moveTo>
                <a:lnTo>
                  <a:pt x="1143000" y="0"/>
                </a:lnTo>
                <a:lnTo>
                  <a:pt x="1143000" y="1143000"/>
                </a:lnTo>
                <a:lnTo>
                  <a:pt x="0" y="1143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5124901" y="662018"/>
            <a:ext cx="600999" cy="632630"/>
          </a:xfrm>
          <a:custGeom>
            <a:avLst/>
            <a:gdLst/>
            <a:ahLst/>
            <a:cxnLst/>
            <a:rect l="l" t="t" r="r" b="b"/>
            <a:pathLst>
              <a:path w="600999" h="632630">
                <a:moveTo>
                  <a:pt x="0" y="0"/>
                </a:moveTo>
                <a:lnTo>
                  <a:pt x="600999" y="0"/>
                </a:lnTo>
                <a:lnTo>
                  <a:pt x="600999" y="632630"/>
                </a:lnTo>
                <a:lnTo>
                  <a:pt x="0" y="632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7" name="Group 7"/>
          <p:cNvGrpSpPr/>
          <p:nvPr/>
        </p:nvGrpSpPr>
        <p:grpSpPr>
          <a:xfrm>
            <a:off x="2767045" y="1845945"/>
            <a:ext cx="12753910" cy="6595110"/>
            <a:chOff x="0" y="0"/>
            <a:chExt cx="3359055" cy="1736984"/>
          </a:xfrm>
        </p:grpSpPr>
        <p:sp>
          <p:nvSpPr>
            <p:cNvPr id="8" name="Freeform 8"/>
            <p:cNvSpPr/>
            <p:nvPr/>
          </p:nvSpPr>
          <p:spPr>
            <a:xfrm>
              <a:off x="0" y="0"/>
              <a:ext cx="3359055" cy="1736984"/>
            </a:xfrm>
            <a:custGeom>
              <a:avLst/>
              <a:gdLst/>
              <a:ahLst/>
              <a:cxnLst/>
              <a:rect l="l" t="t" r="r" b="b"/>
              <a:pathLst>
                <a:path w="3359055" h="1736984">
                  <a:moveTo>
                    <a:pt x="0" y="0"/>
                  </a:moveTo>
                  <a:lnTo>
                    <a:pt x="3359055" y="0"/>
                  </a:lnTo>
                  <a:lnTo>
                    <a:pt x="3359055" y="1736984"/>
                  </a:lnTo>
                  <a:lnTo>
                    <a:pt x="0" y="1736984"/>
                  </a:lnTo>
                  <a:close/>
                </a:path>
              </a:pathLst>
            </a:custGeom>
            <a:solidFill>
              <a:srgbClr val="FFCB7C"/>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7087364" y="1356452"/>
            <a:ext cx="4018228" cy="978987"/>
          </a:xfrm>
          <a:custGeom>
            <a:avLst/>
            <a:gdLst/>
            <a:ahLst/>
            <a:cxnLst/>
            <a:rect l="l" t="t" r="r" b="b"/>
            <a:pathLst>
              <a:path w="4018228" h="978987">
                <a:moveTo>
                  <a:pt x="0" y="0"/>
                </a:moveTo>
                <a:lnTo>
                  <a:pt x="4018228" y="0"/>
                </a:lnTo>
                <a:lnTo>
                  <a:pt x="4018228" y="978986"/>
                </a:lnTo>
                <a:lnTo>
                  <a:pt x="0" y="9789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1311878" y="7200900"/>
            <a:ext cx="3903916" cy="4114800"/>
          </a:xfrm>
          <a:custGeom>
            <a:avLst/>
            <a:gdLst/>
            <a:ahLst/>
            <a:cxnLst/>
            <a:rect l="l" t="t" r="r" b="b"/>
            <a:pathLst>
              <a:path w="3903916" h="4114800">
                <a:moveTo>
                  <a:pt x="0" y="0"/>
                </a:moveTo>
                <a:lnTo>
                  <a:pt x="3903916" y="0"/>
                </a:lnTo>
                <a:lnTo>
                  <a:pt x="3903916"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rot="-10800000">
            <a:off x="15686706" y="-1028700"/>
            <a:ext cx="3903916" cy="4114800"/>
          </a:xfrm>
          <a:custGeom>
            <a:avLst/>
            <a:gdLst/>
            <a:ahLst/>
            <a:cxnLst/>
            <a:rect l="l" t="t" r="r" b="b"/>
            <a:pathLst>
              <a:path w="3903916" h="4114800">
                <a:moveTo>
                  <a:pt x="0" y="0"/>
                </a:moveTo>
                <a:lnTo>
                  <a:pt x="3903916" y="0"/>
                </a:lnTo>
                <a:lnTo>
                  <a:pt x="3903916"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rot="-5400000">
            <a:off x="-278369" y="-70926"/>
            <a:ext cx="2402599" cy="2410130"/>
          </a:xfrm>
          <a:custGeom>
            <a:avLst/>
            <a:gdLst/>
            <a:ahLst/>
            <a:cxnLst/>
            <a:rect l="l" t="t" r="r" b="b"/>
            <a:pathLst>
              <a:path w="2402599" h="2410130">
                <a:moveTo>
                  <a:pt x="0" y="0"/>
                </a:moveTo>
                <a:lnTo>
                  <a:pt x="2402599" y="0"/>
                </a:lnTo>
                <a:lnTo>
                  <a:pt x="2402599" y="2410130"/>
                </a:lnTo>
                <a:lnTo>
                  <a:pt x="0" y="241013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Freeform 14"/>
          <p:cNvSpPr/>
          <p:nvPr/>
        </p:nvSpPr>
        <p:spPr>
          <a:xfrm rot="5400000">
            <a:off x="16165897" y="7910874"/>
            <a:ext cx="2402599" cy="2410130"/>
          </a:xfrm>
          <a:custGeom>
            <a:avLst/>
            <a:gdLst/>
            <a:ahLst/>
            <a:cxnLst/>
            <a:rect l="l" t="t" r="r" b="b"/>
            <a:pathLst>
              <a:path w="2402599" h="2410130">
                <a:moveTo>
                  <a:pt x="0" y="0"/>
                </a:moveTo>
                <a:lnTo>
                  <a:pt x="2402598" y="0"/>
                </a:lnTo>
                <a:lnTo>
                  <a:pt x="2402598" y="2410130"/>
                </a:lnTo>
                <a:lnTo>
                  <a:pt x="0" y="241013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5" name="Freeform 15"/>
          <p:cNvSpPr/>
          <p:nvPr/>
        </p:nvSpPr>
        <p:spPr>
          <a:xfrm>
            <a:off x="3312713" y="3492998"/>
            <a:ext cx="11567531" cy="3941083"/>
          </a:xfrm>
          <a:custGeom>
            <a:avLst/>
            <a:gdLst/>
            <a:ahLst/>
            <a:cxnLst/>
            <a:rect l="l" t="t" r="r" b="b"/>
            <a:pathLst>
              <a:path w="11567531" h="3941083">
                <a:moveTo>
                  <a:pt x="0" y="0"/>
                </a:moveTo>
                <a:lnTo>
                  <a:pt x="11567530" y="0"/>
                </a:lnTo>
                <a:lnTo>
                  <a:pt x="11567530" y="3941084"/>
                </a:lnTo>
                <a:lnTo>
                  <a:pt x="0" y="3941084"/>
                </a:lnTo>
                <a:lnTo>
                  <a:pt x="0" y="0"/>
                </a:lnTo>
                <a:close/>
              </a:path>
            </a:pathLst>
          </a:custGeom>
          <a:blipFill>
            <a:blip r:embed="rId21"/>
            <a:stretch>
              <a:fillRect/>
            </a:stretch>
          </a:blipFill>
        </p:spPr>
      </p:sp>
      <p:sp>
        <p:nvSpPr>
          <p:cNvPr id="16" name="TextBox 16"/>
          <p:cNvSpPr txBox="1"/>
          <p:nvPr/>
        </p:nvSpPr>
        <p:spPr>
          <a:xfrm>
            <a:off x="5362658" y="2230663"/>
            <a:ext cx="7467640" cy="896620"/>
          </a:xfrm>
          <a:prstGeom prst="rect">
            <a:avLst/>
          </a:prstGeom>
        </p:spPr>
        <p:txBody>
          <a:bodyPr lIns="0" tIns="0" rIns="0" bIns="0" rtlCol="0" anchor="t">
            <a:spAutoFit/>
          </a:bodyPr>
          <a:lstStyle/>
          <a:p>
            <a:pPr algn="ctr">
              <a:lnSpc>
                <a:spcPts val="7279"/>
              </a:lnSpc>
            </a:pPr>
            <a:r>
              <a:rPr lang="en-US" sz="5199">
                <a:solidFill>
                  <a:srgbClr val="000000"/>
                </a:solidFill>
                <a:latin typeface="Glacial Indifference Bold"/>
              </a:rPr>
              <a:t>Library for this project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508099" y="2085571"/>
            <a:ext cx="8635901" cy="5228510"/>
          </a:xfrm>
          <a:custGeom>
            <a:avLst/>
            <a:gdLst/>
            <a:ahLst/>
            <a:cxnLst/>
            <a:rect l="l" t="t" r="r" b="b"/>
            <a:pathLst>
              <a:path w="8635901" h="5228510">
                <a:moveTo>
                  <a:pt x="0" y="0"/>
                </a:moveTo>
                <a:lnTo>
                  <a:pt x="8635901" y="0"/>
                </a:lnTo>
                <a:lnTo>
                  <a:pt x="8635901" y="5228510"/>
                </a:lnTo>
                <a:lnTo>
                  <a:pt x="0" y="5228510"/>
                </a:lnTo>
                <a:lnTo>
                  <a:pt x="0" y="0"/>
                </a:lnTo>
                <a:close/>
              </a:path>
            </a:pathLst>
          </a:custGeom>
          <a:blipFill>
            <a:blip r:embed="rId2"/>
            <a:stretch>
              <a:fillRect t="-1205" b="-1205"/>
            </a:stretch>
          </a:blipFill>
        </p:spPr>
      </p:sp>
      <p:sp>
        <p:nvSpPr>
          <p:cNvPr id="3" name="Freeform 3"/>
          <p:cNvSpPr/>
          <p:nvPr/>
        </p:nvSpPr>
        <p:spPr>
          <a:xfrm>
            <a:off x="9569197" y="2051966"/>
            <a:ext cx="7690103" cy="5295720"/>
          </a:xfrm>
          <a:custGeom>
            <a:avLst/>
            <a:gdLst/>
            <a:ahLst/>
            <a:cxnLst/>
            <a:rect l="l" t="t" r="r" b="b"/>
            <a:pathLst>
              <a:path w="7690103" h="5295720">
                <a:moveTo>
                  <a:pt x="0" y="0"/>
                </a:moveTo>
                <a:lnTo>
                  <a:pt x="7690103" y="0"/>
                </a:lnTo>
                <a:lnTo>
                  <a:pt x="7690103" y="5295720"/>
                </a:lnTo>
                <a:lnTo>
                  <a:pt x="0" y="5295720"/>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a:off x="-1207440" y="-349084"/>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79867" y="2048297"/>
            <a:ext cx="4507450" cy="1709107"/>
          </a:xfrm>
          <a:prstGeom prst="rect">
            <a:avLst/>
          </a:prstGeom>
        </p:spPr>
        <p:txBody>
          <a:bodyPr lIns="0" tIns="0" rIns="0" bIns="0" rtlCol="0" anchor="t">
            <a:spAutoFit/>
          </a:bodyPr>
          <a:lstStyle/>
          <a:p>
            <a:pPr>
              <a:lnSpc>
                <a:spcPts val="12169"/>
              </a:lnSpc>
            </a:pPr>
            <a:r>
              <a:rPr lang="en-US" sz="14487">
                <a:solidFill>
                  <a:srgbClr val="22423D"/>
                </a:solidFill>
                <a:latin typeface="Moontime"/>
              </a:rPr>
              <a:t>02</a:t>
            </a:r>
          </a:p>
        </p:txBody>
      </p:sp>
      <p:sp>
        <p:nvSpPr>
          <p:cNvPr id="4" name="TextBox 4"/>
          <p:cNvSpPr txBox="1"/>
          <p:nvPr/>
        </p:nvSpPr>
        <p:spPr>
          <a:xfrm>
            <a:off x="2817774" y="3604051"/>
            <a:ext cx="12699216" cy="2894667"/>
          </a:xfrm>
          <a:prstGeom prst="rect">
            <a:avLst/>
          </a:prstGeom>
        </p:spPr>
        <p:txBody>
          <a:bodyPr lIns="0" tIns="0" rIns="0" bIns="0" rtlCol="0" anchor="t">
            <a:spAutoFit/>
          </a:bodyPr>
          <a:lstStyle/>
          <a:p>
            <a:pPr>
              <a:lnSpc>
                <a:spcPts val="11433"/>
              </a:lnSpc>
            </a:pPr>
            <a:r>
              <a:rPr lang="en-US" sz="9146" spc="1518">
                <a:solidFill>
                  <a:srgbClr val="22423D"/>
                </a:solidFill>
                <a:latin typeface="Granaina"/>
              </a:rPr>
              <a:t>EXPLORATORY DATA ANALYSIS (EDA)</a:t>
            </a:r>
          </a:p>
        </p:txBody>
      </p:sp>
      <p:sp>
        <p:nvSpPr>
          <p:cNvPr id="5" name="Freeform 5"/>
          <p:cNvSpPr/>
          <p:nvPr/>
        </p:nvSpPr>
        <p:spPr>
          <a:xfrm>
            <a:off x="-216953" y="6431624"/>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0967C"/>
        </a:solidFill>
        <a:effectLst/>
      </p:bgPr>
    </p:bg>
    <p:spTree>
      <p:nvGrpSpPr>
        <p:cNvPr id="1" name=""/>
        <p:cNvGrpSpPr/>
        <p:nvPr/>
      </p:nvGrpSpPr>
      <p:grpSpPr>
        <a:xfrm>
          <a:off x="0" y="0"/>
          <a:ext cx="0" cy="0"/>
          <a:chOff x="0" y="0"/>
          <a:chExt cx="0" cy="0"/>
        </a:xfrm>
      </p:grpSpPr>
      <p:sp>
        <p:nvSpPr>
          <p:cNvPr id="2" name="Freeform 2"/>
          <p:cNvSpPr/>
          <p:nvPr/>
        </p:nvSpPr>
        <p:spPr>
          <a:xfrm flipH="1">
            <a:off x="11248157" y="2022796"/>
            <a:ext cx="9326235" cy="6918370"/>
          </a:xfrm>
          <a:custGeom>
            <a:avLst/>
            <a:gdLst/>
            <a:ahLst/>
            <a:cxnLst/>
            <a:rect l="l" t="t" r="r" b="b"/>
            <a:pathLst>
              <a:path w="9326235" h="6918370">
                <a:moveTo>
                  <a:pt x="9326235" y="0"/>
                </a:moveTo>
                <a:lnTo>
                  <a:pt x="0" y="0"/>
                </a:lnTo>
                <a:lnTo>
                  <a:pt x="0" y="6918371"/>
                </a:lnTo>
                <a:lnTo>
                  <a:pt x="9326235" y="6918371"/>
                </a:lnTo>
                <a:lnTo>
                  <a:pt x="932623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51239" y="6464468"/>
            <a:ext cx="1554922" cy="3215064"/>
          </a:xfrm>
          <a:custGeom>
            <a:avLst/>
            <a:gdLst/>
            <a:ahLst/>
            <a:cxnLst/>
            <a:rect l="l" t="t" r="r" b="b"/>
            <a:pathLst>
              <a:path w="1554922" h="3215064">
                <a:moveTo>
                  <a:pt x="0" y="0"/>
                </a:moveTo>
                <a:lnTo>
                  <a:pt x="1554922" y="0"/>
                </a:lnTo>
                <a:lnTo>
                  <a:pt x="1554922" y="3215064"/>
                </a:lnTo>
                <a:lnTo>
                  <a:pt x="0" y="3215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606588" y="1993550"/>
            <a:ext cx="4435650" cy="2804008"/>
          </a:xfrm>
          <a:custGeom>
            <a:avLst/>
            <a:gdLst/>
            <a:ahLst/>
            <a:cxnLst/>
            <a:rect l="l" t="t" r="r" b="b"/>
            <a:pathLst>
              <a:path w="4435650" h="2804008">
                <a:moveTo>
                  <a:pt x="0" y="0"/>
                </a:moveTo>
                <a:lnTo>
                  <a:pt x="4435650" y="0"/>
                </a:lnTo>
                <a:lnTo>
                  <a:pt x="4435650" y="2804008"/>
                </a:lnTo>
                <a:lnTo>
                  <a:pt x="0" y="2804008"/>
                </a:lnTo>
                <a:lnTo>
                  <a:pt x="0" y="0"/>
                </a:lnTo>
                <a:close/>
              </a:path>
            </a:pathLst>
          </a:custGeom>
          <a:blipFill>
            <a:blip r:embed="rId6"/>
            <a:stretch>
              <a:fillRect/>
            </a:stretch>
          </a:blipFill>
        </p:spPr>
      </p:sp>
      <p:sp>
        <p:nvSpPr>
          <p:cNvPr id="5" name="Freeform 5"/>
          <p:cNvSpPr/>
          <p:nvPr/>
        </p:nvSpPr>
        <p:spPr>
          <a:xfrm>
            <a:off x="8388305" y="4797558"/>
            <a:ext cx="5857317" cy="5380738"/>
          </a:xfrm>
          <a:custGeom>
            <a:avLst/>
            <a:gdLst/>
            <a:ahLst/>
            <a:cxnLst/>
            <a:rect l="l" t="t" r="r" b="b"/>
            <a:pathLst>
              <a:path w="5857317" h="5380738">
                <a:moveTo>
                  <a:pt x="0" y="0"/>
                </a:moveTo>
                <a:lnTo>
                  <a:pt x="5857318" y="0"/>
                </a:lnTo>
                <a:lnTo>
                  <a:pt x="5857318" y="5380738"/>
                </a:lnTo>
                <a:lnTo>
                  <a:pt x="0" y="5380738"/>
                </a:lnTo>
                <a:lnTo>
                  <a:pt x="0" y="0"/>
                </a:lnTo>
                <a:close/>
              </a:path>
            </a:pathLst>
          </a:custGeom>
          <a:blipFill>
            <a:blip r:embed="rId7"/>
            <a:stretch>
              <a:fillRect/>
            </a:stretch>
          </a:blipFill>
        </p:spPr>
      </p:sp>
      <p:sp>
        <p:nvSpPr>
          <p:cNvPr id="6" name="Freeform 6"/>
          <p:cNvSpPr/>
          <p:nvPr/>
        </p:nvSpPr>
        <p:spPr>
          <a:xfrm>
            <a:off x="2790909" y="4950077"/>
            <a:ext cx="5299478" cy="5075700"/>
          </a:xfrm>
          <a:custGeom>
            <a:avLst/>
            <a:gdLst/>
            <a:ahLst/>
            <a:cxnLst/>
            <a:rect l="l" t="t" r="r" b="b"/>
            <a:pathLst>
              <a:path w="5299478" h="5075700">
                <a:moveTo>
                  <a:pt x="0" y="0"/>
                </a:moveTo>
                <a:lnTo>
                  <a:pt x="5299478" y="0"/>
                </a:lnTo>
                <a:lnTo>
                  <a:pt x="5299478" y="5075700"/>
                </a:lnTo>
                <a:lnTo>
                  <a:pt x="0" y="5075700"/>
                </a:lnTo>
                <a:lnTo>
                  <a:pt x="0" y="0"/>
                </a:lnTo>
                <a:close/>
              </a:path>
            </a:pathLst>
          </a:custGeom>
          <a:blipFill>
            <a:blip r:embed="rId8"/>
            <a:stretch>
              <a:fillRect/>
            </a:stretch>
          </a:blipFill>
        </p:spPr>
      </p:sp>
      <p:grpSp>
        <p:nvGrpSpPr>
          <p:cNvPr id="7" name="Group 7"/>
          <p:cNvGrpSpPr/>
          <p:nvPr/>
        </p:nvGrpSpPr>
        <p:grpSpPr>
          <a:xfrm>
            <a:off x="530619" y="119947"/>
            <a:ext cx="6576095" cy="2203079"/>
            <a:chOff x="0" y="0"/>
            <a:chExt cx="8768127" cy="2937438"/>
          </a:xfrm>
        </p:grpSpPr>
        <p:sp>
          <p:nvSpPr>
            <p:cNvPr id="8" name="TextBox 8"/>
            <p:cNvSpPr txBox="1"/>
            <p:nvPr/>
          </p:nvSpPr>
          <p:spPr>
            <a:xfrm>
              <a:off x="0" y="161925"/>
              <a:ext cx="8768127" cy="1666875"/>
            </a:xfrm>
            <a:prstGeom prst="rect">
              <a:avLst/>
            </a:prstGeom>
          </p:spPr>
          <p:txBody>
            <a:bodyPr lIns="0" tIns="0" rIns="0" bIns="0" rtlCol="0" anchor="t">
              <a:spAutoFit/>
            </a:bodyPr>
            <a:lstStyle/>
            <a:p>
              <a:pPr marL="0" lvl="0" indent="0" algn="ctr">
                <a:lnSpc>
                  <a:spcPts val="9000"/>
                </a:lnSpc>
              </a:pPr>
              <a:r>
                <a:rPr lang="en-US" sz="9000">
                  <a:solidFill>
                    <a:srgbClr val="FFF3EB"/>
                  </a:solidFill>
                  <a:latin typeface="Granaina"/>
                </a:rPr>
                <a:t>Data cleaning</a:t>
              </a:r>
            </a:p>
          </p:txBody>
        </p:sp>
        <p:sp>
          <p:nvSpPr>
            <p:cNvPr id="9" name="TextBox 9"/>
            <p:cNvSpPr txBox="1"/>
            <p:nvPr/>
          </p:nvSpPr>
          <p:spPr>
            <a:xfrm>
              <a:off x="0" y="1964406"/>
              <a:ext cx="8768127" cy="973032"/>
            </a:xfrm>
            <a:prstGeom prst="rect">
              <a:avLst/>
            </a:prstGeom>
          </p:spPr>
          <p:txBody>
            <a:bodyPr lIns="0" tIns="0" rIns="0" bIns="0" rtlCol="0" anchor="t">
              <a:spAutoFit/>
            </a:bodyPr>
            <a:lstStyle/>
            <a:p>
              <a:pPr marL="0" lvl="0" indent="0" algn="ctr">
                <a:lnSpc>
                  <a:spcPts val="5979"/>
                </a:lnSpc>
                <a:spcBef>
                  <a:spcPct val="0"/>
                </a:spcBef>
              </a:pPr>
              <a:r>
                <a:rPr lang="en-US" sz="4599">
                  <a:solidFill>
                    <a:srgbClr val="FFF3EB"/>
                  </a:solidFill>
                  <a:latin typeface="TT Chocolates"/>
                </a:rPr>
                <a:t>Missing value</a:t>
              </a:r>
            </a:p>
          </p:txBody>
        </p:sp>
      </p:grpSp>
      <p:sp>
        <p:nvSpPr>
          <p:cNvPr id="10" name="TextBox 10"/>
          <p:cNvSpPr txBox="1"/>
          <p:nvPr/>
        </p:nvSpPr>
        <p:spPr>
          <a:xfrm>
            <a:off x="410849" y="2730632"/>
            <a:ext cx="8733151" cy="20669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Open Sans Light"/>
              </a:rPr>
              <a:t>There no missing value when we  checked it for first time.since some data contain a 0 value which is a misinfomation that was scraped into the data so we count it as a missing value also.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379</Words>
  <Application>Microsoft Office PowerPoint</Application>
  <PresentationFormat>Custom</PresentationFormat>
  <Paragraphs>57</Paragraphs>
  <Slides>33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Arial</vt:lpstr>
      <vt:lpstr>Glacial Indifference</vt:lpstr>
      <vt:lpstr>Granaina</vt:lpstr>
      <vt:lpstr>TT Chocolates</vt:lpstr>
      <vt:lpstr>Calibri</vt:lpstr>
      <vt:lpstr>TT Chocolates Bold</vt:lpstr>
      <vt:lpstr>Moontime</vt:lpstr>
      <vt:lpstr>Chewy</vt:lpstr>
      <vt:lpstr>Lilita One</vt:lpstr>
      <vt:lpstr>Open Sans Light Bold</vt:lpstr>
      <vt:lpstr>Open Sans Light</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RA014</dc:title>
  <dc:creator>MSI-PC</dc:creator>
  <cp:lastModifiedBy>Tola Lun</cp:lastModifiedBy>
  <cp:revision>4</cp:revision>
  <dcterms:created xsi:type="dcterms:W3CDTF">2006-08-16T00:00:00Z</dcterms:created>
  <dcterms:modified xsi:type="dcterms:W3CDTF">2023-06-28T01:12:57Z</dcterms:modified>
  <dc:identifier>DAFjvhsRb6U</dc:identifier>
</cp:coreProperties>
</file>